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7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555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sd(IT)\Downloads\Exp-Final777%20-%20Copy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sd(IT)\Desktop\FINANCE%20ACCOUNTS\allotment_dist_GE_2014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sd(IT)\Desktop\allotment_dist_GE_2014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sd(IT)\Desktop\allotment_dist_GE_2014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sd(IT)\Desktop\EXPENDITURE\Exp-Final777%20(Autosaved)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osd(IT)\Desktop\EXPENDITURE\Exp-Final777%20(Autosaved)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sd(IT)\Desktop\EXPENDITURE\Exp-Final777%20(Autosaved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964925858626671"/>
          <c:y val="0.18869411276642162"/>
          <c:w val="0.75863090831594782"/>
          <c:h val="0.64215806357538896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4.6097987751531358E-2"/>
                  <c:y val="-3.952057635987989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4251295511138142E-3"/>
                  <c:y val="-0.14491244932411679"/>
                </c:manualLayout>
              </c:layout>
              <c:tx>
                <c:rich>
                  <a:bodyPr/>
                  <a:lstStyle/>
                  <a:p>
                    <a:r>
                      <a:rPr lang="en-GB" sz="1600">
                        <a:solidFill>
                          <a:srgbClr val="FF0000"/>
                        </a:solidFill>
                      </a:rPr>
                      <a:t>T</a:t>
                    </a:r>
                    <a:r>
                      <a:rPr lang="en-GB" sz="1400">
                        <a:solidFill>
                          <a:srgbClr val="FF0000"/>
                        </a:solidFill>
                      </a:rPr>
                      <a:t>otal Expenses on Honorarium and Allowances 
20.91%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7446930975733298E-2"/>
                  <c:y val="-0.12317178662526339"/>
                </c:manualLayout>
              </c:layout>
              <c:tx>
                <c:rich>
                  <a:bodyPr/>
                  <a:lstStyle/>
                  <a:p>
                    <a:r>
                      <a:rPr lang="en-GB" sz="1600" dirty="0">
                        <a:solidFill>
                          <a:srgbClr val="FF0000"/>
                        </a:solidFill>
                      </a:rPr>
                      <a:t>T</a:t>
                    </a:r>
                    <a:r>
                      <a:rPr lang="en-GB" dirty="0">
                        <a:solidFill>
                          <a:srgbClr val="FF0000"/>
                        </a:solidFill>
                      </a:rPr>
                      <a:t>ransport exp </a:t>
                    </a:r>
                    <a:r>
                      <a:rPr lang="en-GB" dirty="0" smtClean="0">
                        <a:solidFill>
                          <a:srgbClr val="FF0000"/>
                        </a:solidFill>
                      </a:rPr>
                      <a:t>(on </a:t>
                    </a:r>
                    <a:r>
                      <a:rPr lang="en-GB" dirty="0">
                        <a:solidFill>
                          <a:srgbClr val="FF0000"/>
                        </a:solidFill>
                      </a:rPr>
                      <a:t>officials or material &amp; others
19.48%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28758495648570243"/>
                  <c:y val="0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4.5968439395895365E-2"/>
                  <c:y val="6.528374869785466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8.5113399286627714E-2"/>
                  <c:y val="8.18802344542611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0.22168485518257586"/>
                  <c:y val="4.398118369006691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0.10942119077220611"/>
                  <c:y val="-6.4401316032679012E-2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err="1">
                        <a:solidFill>
                          <a:srgbClr val="FF0000"/>
                        </a:solidFill>
                      </a:rPr>
                      <a:t>E</a:t>
                    </a:r>
                    <a:r>
                      <a:rPr lang="en-US" dirty="0" err="1">
                        <a:solidFill>
                          <a:srgbClr val="FF0000"/>
                        </a:solidFill>
                      </a:rPr>
                      <a:t>lec</a:t>
                    </a:r>
                    <a:r>
                      <a:rPr lang="en-US" dirty="0">
                        <a:solidFill>
                          <a:srgbClr val="FF0000"/>
                        </a:solidFill>
                      </a:rPr>
                      <a:t> material 
10.61%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5.0952733472418528E-2"/>
                  <c:y val="-7.995120328268831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2.6300157773836604E-2"/>
                  <c:y val="-6.206109272347772E-2"/>
                </c:manualLayout>
              </c:layout>
              <c:tx>
                <c:rich>
                  <a:bodyPr/>
                  <a:lstStyle/>
                  <a:p>
                    <a:r>
                      <a:rPr lang="en-GB" sz="1600">
                        <a:solidFill>
                          <a:srgbClr val="FF0000"/>
                        </a:solidFill>
                      </a:rPr>
                      <a:t>A</a:t>
                    </a:r>
                    <a:r>
                      <a:rPr lang="en-GB" sz="2000">
                        <a:solidFill>
                          <a:srgbClr val="FF0000"/>
                        </a:solidFill>
                      </a:rPr>
                      <a:t>ny other head wise expenditure
33.31%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0%" sourceLinked="0"/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State_Expenditure!$A$1:$L$1</c:f>
              <c:strCache>
                <c:ptCount val="12"/>
                <c:pt idx="0">
                  <c:v>Total Expenditure on Electoral Rolls and EPICs </c:v>
                </c:pt>
                <c:pt idx="1">
                  <c:v>Wages</c:v>
                </c:pt>
                <c:pt idx="2">
                  <c:v>Total Expenses on Honorarium and Allowances </c:v>
                </c:pt>
                <c:pt idx="3">
                  <c:v>Transport exp (related to  EVM, Police or CPMF, Poll personnel etc) on officials or material &amp; others</c:v>
                </c:pt>
                <c:pt idx="4">
                  <c:v>Printing &amp; Publication (other than E.Roll related exp)</c:v>
                </c:pt>
                <c:pt idx="5">
                  <c:v>Advt (other than SVEEP)</c:v>
                </c:pt>
                <c:pt idx="6">
                  <c:v>Total SVEEP </c:v>
                </c:pt>
                <c:pt idx="7">
                  <c:v>IT exp (h/w &amp; s/w on hiring etc)</c:v>
                </c:pt>
                <c:pt idx="8">
                  <c:v>Exp incurred on deployment of force</c:v>
                </c:pt>
                <c:pt idx="9">
                  <c:v>Elec material (purchase/ hiring material/ service etc.)</c:v>
                </c:pt>
                <c:pt idx="10">
                  <c:v>Total Training Cost </c:v>
                </c:pt>
                <c:pt idx="11">
                  <c:v>Any other head wise expenditure</c:v>
                </c:pt>
              </c:strCache>
            </c:strRef>
          </c:cat>
          <c:val>
            <c:numRef>
              <c:f>State_Expenditure!$A$2:$L$2</c:f>
              <c:numCache>
                <c:formatCode>0.00</c:formatCode>
                <c:ptCount val="12"/>
                <c:pt idx="0">
                  <c:v>4.64800176453471</c:v>
                </c:pt>
                <c:pt idx="1">
                  <c:v>3.2636099948682227</c:v>
                </c:pt>
                <c:pt idx="2">
                  <c:v>20.91</c:v>
                </c:pt>
                <c:pt idx="3">
                  <c:v>19.479999999999986</c:v>
                </c:pt>
                <c:pt idx="4">
                  <c:v>2.2280703093961871</c:v>
                </c:pt>
                <c:pt idx="5">
                  <c:v>0.38243369369989161</c:v>
                </c:pt>
                <c:pt idx="6">
                  <c:v>0.75460562592946234</c:v>
                </c:pt>
                <c:pt idx="7">
                  <c:v>2.2461690815236182</c:v>
                </c:pt>
                <c:pt idx="8">
                  <c:v>0.23663806422841252</c:v>
                </c:pt>
                <c:pt idx="9">
                  <c:v>10.607582831869092</c:v>
                </c:pt>
                <c:pt idx="10">
                  <c:v>1.9405162460349372</c:v>
                </c:pt>
                <c:pt idx="11">
                  <c:v>33.317965562178394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ln>
      <a:noFill/>
    </a:ln>
  </c:spPr>
  <c:txPr>
    <a:bodyPr/>
    <a:lstStyle/>
    <a:p>
      <a:pPr>
        <a:defRPr b="1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6162802566345875"/>
          <c:y val="2.7027036613122158E-2"/>
        </c:manualLayout>
      </c:layout>
      <c:overlay val="0"/>
      <c:txPr>
        <a:bodyPr/>
        <a:lstStyle/>
        <a:p>
          <a:pPr>
            <a:defRPr sz="2000" u="sng">
              <a:solidFill>
                <a:srgbClr val="C00000"/>
              </a:solidFill>
            </a:defRPr>
          </a:pPr>
          <a:endParaRPr lang="en-US"/>
        </a:p>
      </c:txPr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Sheet3!$D$2</c:f>
              <c:strCache>
                <c:ptCount val="1"/>
                <c:pt idx="0">
                  <c:v>AC Wise Expenditure </c:v>
                </c:pt>
              </c:strCache>
            </c:strRef>
          </c:tx>
          <c:invertIfNegative val="0"/>
          <c:cat>
            <c:strRef>
              <c:f>Sheet3!$C$3:$C$22</c:f>
              <c:strCache>
                <c:ptCount val="20"/>
                <c:pt idx="0">
                  <c:v>COOCHBEHAR</c:v>
                </c:pt>
                <c:pt idx="1">
                  <c:v>NORTH 24 PARGANAS</c:v>
                </c:pt>
                <c:pt idx="2">
                  <c:v>MURSHIDABAD </c:v>
                </c:pt>
                <c:pt idx="3">
                  <c:v>MALDA </c:v>
                </c:pt>
                <c:pt idx="4">
                  <c:v>HOWRAH </c:v>
                </c:pt>
                <c:pt idx="5">
                  <c:v>DAKSHIN DINAJPUR </c:v>
                </c:pt>
                <c:pt idx="6">
                  <c:v>UTTAR DINAJPUR </c:v>
                </c:pt>
                <c:pt idx="7">
                  <c:v>PURBO MEDINIPUR</c:v>
                </c:pt>
                <c:pt idx="8">
                  <c:v>BIRBHUM </c:v>
                </c:pt>
                <c:pt idx="9">
                  <c:v>BURDWAN </c:v>
                </c:pt>
                <c:pt idx="10">
                  <c:v>DARJEELING </c:v>
                </c:pt>
                <c:pt idx="11">
                  <c:v>PASCHIM MEDINIPUR</c:v>
                </c:pt>
                <c:pt idx="12">
                  <c:v>BANKURA</c:v>
                </c:pt>
                <c:pt idx="13">
                  <c:v>HOOGHLY</c:v>
                </c:pt>
                <c:pt idx="14">
                  <c:v>JALPAIGURI </c:v>
                </c:pt>
                <c:pt idx="15">
                  <c:v>SOUTH 24  PARGANAS </c:v>
                </c:pt>
                <c:pt idx="16">
                  <c:v>PURULIA</c:v>
                </c:pt>
                <c:pt idx="17">
                  <c:v>NADIA </c:v>
                </c:pt>
                <c:pt idx="18">
                  <c:v>Kolkata South</c:v>
                </c:pt>
                <c:pt idx="19">
                  <c:v>Kolkata North</c:v>
                </c:pt>
              </c:strCache>
            </c:strRef>
          </c:cat>
          <c:val>
            <c:numRef>
              <c:f>Sheet3!$D$3:$D$22</c:f>
              <c:numCache>
                <c:formatCode>0</c:formatCode>
                <c:ptCount val="20"/>
                <c:pt idx="0">
                  <c:v>3950848.1111111087</c:v>
                </c:pt>
                <c:pt idx="1">
                  <c:v>8238789.2766711954</c:v>
                </c:pt>
                <c:pt idx="2">
                  <c:v>9032992.3636363689</c:v>
                </c:pt>
                <c:pt idx="3">
                  <c:v>9465063.8026052285</c:v>
                </c:pt>
                <c:pt idx="4">
                  <c:v>10126860.977417704</c:v>
                </c:pt>
                <c:pt idx="5">
                  <c:v>10697240.866230302</c:v>
                </c:pt>
                <c:pt idx="6">
                  <c:v>10896317.267708961</c:v>
                </c:pt>
                <c:pt idx="7">
                  <c:v>10926008.231632939</c:v>
                </c:pt>
                <c:pt idx="8">
                  <c:v>11087294.582502024</c:v>
                </c:pt>
                <c:pt idx="9">
                  <c:v>11537122.247047348</c:v>
                </c:pt>
                <c:pt idx="10">
                  <c:v>11933432.628509276</c:v>
                </c:pt>
                <c:pt idx="11">
                  <c:v>11984201.994954778</c:v>
                </c:pt>
                <c:pt idx="12">
                  <c:v>12445253.331859974</c:v>
                </c:pt>
                <c:pt idx="13">
                  <c:v>12498761.237971321</c:v>
                </c:pt>
                <c:pt idx="14">
                  <c:v>12638758.78117355</c:v>
                </c:pt>
                <c:pt idx="15">
                  <c:v>12770257.961904399</c:v>
                </c:pt>
                <c:pt idx="16">
                  <c:v>13221642.559398759</c:v>
                </c:pt>
                <c:pt idx="17">
                  <c:v>13669782.001558581</c:v>
                </c:pt>
                <c:pt idx="18">
                  <c:v>17319196.536410786</c:v>
                </c:pt>
                <c:pt idx="19">
                  <c:v>19369589.780271441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57514160"/>
        <c:axId val="1757514704"/>
        <c:axId val="0"/>
      </c:bar3DChart>
      <c:catAx>
        <c:axId val="17575141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en-US"/>
          </a:p>
        </c:txPr>
        <c:crossAx val="1757514704"/>
        <c:crosses val="autoZero"/>
        <c:auto val="1"/>
        <c:lblAlgn val="ctr"/>
        <c:lblOffset val="100"/>
        <c:noMultiLvlLbl val="0"/>
      </c:catAx>
      <c:valAx>
        <c:axId val="1757514704"/>
        <c:scaling>
          <c:orientation val="minMax"/>
        </c:scaling>
        <c:delete val="0"/>
        <c:axPos val="l"/>
        <c:numFmt formatCode="0" sourceLinked="1"/>
        <c:majorTickMark val="out"/>
        <c:minorTickMark val="none"/>
        <c:tickLblPos val="nextTo"/>
        <c:crossAx val="17575141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 rtl="0">
              <a:defRPr lang="en-US" sz="2000" b="1" i="0" u="sng" strike="noStrike" kern="1200" baseline="0" dirty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pPr>
            <a:r>
              <a:rPr lang="en-US" sz="2000" b="1" i="0" u="sng" strike="noStrike" kern="1200" baseline="0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Expenditure per Polling Station  </a:t>
            </a:r>
            <a:endParaRPr lang="en-US" sz="2000" b="1" i="0" u="sng" strike="noStrike" kern="1200" baseline="0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Sheet3!$D$24</c:f>
              <c:strCache>
                <c:ptCount val="1"/>
                <c:pt idx="0">
                  <c:v>PS Wise Expenditure </c:v>
                </c:pt>
              </c:strCache>
            </c:strRef>
          </c:tx>
          <c:invertIfNegative val="0"/>
          <c:cat>
            <c:strRef>
              <c:f>Sheet3!$C$25:$C$44</c:f>
              <c:strCache>
                <c:ptCount val="20"/>
                <c:pt idx="0">
                  <c:v>COOCHBEHAR</c:v>
                </c:pt>
                <c:pt idx="1">
                  <c:v>NORTH 24 PARGANAS</c:v>
                </c:pt>
                <c:pt idx="2">
                  <c:v>MURSHIDABAD </c:v>
                </c:pt>
                <c:pt idx="3">
                  <c:v>HOWRAH </c:v>
                </c:pt>
                <c:pt idx="4">
                  <c:v>PURBO MEDINIPUR</c:v>
                </c:pt>
                <c:pt idx="5">
                  <c:v>BIRBHUM </c:v>
                </c:pt>
                <c:pt idx="6">
                  <c:v>BURDWAN </c:v>
                </c:pt>
                <c:pt idx="7">
                  <c:v>PASCHIM MEDINIPUR</c:v>
                </c:pt>
                <c:pt idx="8">
                  <c:v>MALDA </c:v>
                </c:pt>
                <c:pt idx="9">
                  <c:v>HOOGHLY</c:v>
                </c:pt>
                <c:pt idx="10">
                  <c:v>DARJEELING </c:v>
                </c:pt>
                <c:pt idx="11">
                  <c:v>BANKURA</c:v>
                </c:pt>
                <c:pt idx="12">
                  <c:v>SOUTH 24  PARGANAS </c:v>
                </c:pt>
                <c:pt idx="13">
                  <c:v>JALPAIGURI </c:v>
                </c:pt>
                <c:pt idx="14">
                  <c:v>PURULIA</c:v>
                </c:pt>
                <c:pt idx="15">
                  <c:v>UTTAR DINAJPUR </c:v>
                </c:pt>
                <c:pt idx="16">
                  <c:v>DAKSHIN DINAJPUR </c:v>
                </c:pt>
                <c:pt idx="17">
                  <c:v>NADIA </c:v>
                </c:pt>
                <c:pt idx="18">
                  <c:v>Kolkata South</c:v>
                </c:pt>
                <c:pt idx="19">
                  <c:v>Kolkata North</c:v>
                </c:pt>
              </c:strCache>
            </c:strRef>
          </c:cat>
          <c:val>
            <c:numRef>
              <c:f>Sheet3!$D$25:$D$44</c:f>
              <c:numCache>
                <c:formatCode>0</c:formatCode>
                <c:ptCount val="20"/>
                <c:pt idx="0">
                  <c:v>14413.308877178759</c:v>
                </c:pt>
                <c:pt idx="1">
                  <c:v>32943.177769314105</c:v>
                </c:pt>
                <c:pt idx="2">
                  <c:v>35110.571024734985</c:v>
                </c:pt>
                <c:pt idx="3">
                  <c:v>38569.334834249996</c:v>
                </c:pt>
                <c:pt idx="4">
                  <c:v>40673.832411849013</c:v>
                </c:pt>
                <c:pt idx="5">
                  <c:v>41174.963000513701</c:v>
                </c:pt>
                <c:pt idx="6">
                  <c:v>42515.928092008282</c:v>
                </c:pt>
                <c:pt idx="7">
                  <c:v>42664.387840386204</c:v>
                </c:pt>
                <c:pt idx="8">
                  <c:v>42925.459422245942</c:v>
                </c:pt>
                <c:pt idx="9">
                  <c:v>43684.990734657025</c:v>
                </c:pt>
                <c:pt idx="10">
                  <c:v>43846.047624651299</c:v>
                </c:pt>
                <c:pt idx="11">
                  <c:v>46179.047613580544</c:v>
                </c:pt>
                <c:pt idx="12">
                  <c:v>47558.625278596395</c:v>
                </c:pt>
                <c:pt idx="13">
                  <c:v>48193.551119822892</c:v>
                </c:pt>
                <c:pt idx="14">
                  <c:v>48509.899321071585</c:v>
                </c:pt>
                <c:pt idx="15">
                  <c:v>50290.6950817334</c:v>
                </c:pt>
                <c:pt idx="16">
                  <c:v>50498.383318160362</c:v>
                </c:pt>
                <c:pt idx="17">
                  <c:v>51333.398282857495</c:v>
                </c:pt>
                <c:pt idx="18">
                  <c:v>63498.429097748092</c:v>
                </c:pt>
                <c:pt idx="19">
                  <c:v>72935.518268908403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57510896"/>
        <c:axId val="1757507632"/>
        <c:axId val="0"/>
      </c:bar3DChart>
      <c:catAx>
        <c:axId val="17575108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en-US"/>
          </a:p>
        </c:txPr>
        <c:crossAx val="1757507632"/>
        <c:crosses val="autoZero"/>
        <c:auto val="1"/>
        <c:lblAlgn val="ctr"/>
        <c:lblOffset val="100"/>
        <c:noMultiLvlLbl val="0"/>
      </c:catAx>
      <c:valAx>
        <c:axId val="1757507632"/>
        <c:scaling>
          <c:orientation val="minMax"/>
        </c:scaling>
        <c:delete val="0"/>
        <c:axPos val="l"/>
        <c:numFmt formatCode="0" sourceLinked="1"/>
        <c:majorTickMark val="out"/>
        <c:minorTickMark val="none"/>
        <c:tickLblPos val="nextTo"/>
        <c:crossAx val="1757510896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accent1"/>
      </a:solidFill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 rtl="0">
              <a:defRPr lang="en-US" sz="2000" b="1" i="0" u="sng" strike="noStrike" kern="1200" baseline="0" dirty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pPr>
            <a:r>
              <a:rPr lang="en-US" sz="2000" b="1" i="0" u="sng" strike="noStrike" kern="1200" baseline="0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Per </a:t>
            </a:r>
            <a:r>
              <a:rPr lang="en-US" sz="2000" b="1" i="0" u="sng" strike="noStrike" kern="1200" baseline="0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 Elector </a:t>
            </a:r>
            <a:r>
              <a:rPr lang="en-US" sz="2000" b="1" i="0" u="sng" strike="noStrike" kern="1200" baseline="0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Expenditure 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Sheet3!$D$48</c:f>
              <c:strCache>
                <c:ptCount val="1"/>
                <c:pt idx="0">
                  <c:v>Elector Wise Expenditure </c:v>
                </c:pt>
              </c:strCache>
            </c:strRef>
          </c:tx>
          <c:invertIfNegative val="0"/>
          <c:cat>
            <c:strRef>
              <c:f>Sheet3!$C$49:$C$68</c:f>
              <c:strCache>
                <c:ptCount val="20"/>
                <c:pt idx="0">
                  <c:v>COOCHBEHAR</c:v>
                </c:pt>
                <c:pt idx="1">
                  <c:v>NORTH 24 PARGANAS</c:v>
                </c:pt>
                <c:pt idx="2">
                  <c:v>MURSHIDABAD </c:v>
                </c:pt>
                <c:pt idx="3">
                  <c:v>MALDA </c:v>
                </c:pt>
                <c:pt idx="4">
                  <c:v>HOWRAH </c:v>
                </c:pt>
                <c:pt idx="5">
                  <c:v>PURBO MEDINIPUR</c:v>
                </c:pt>
                <c:pt idx="6">
                  <c:v>BIRBHUM </c:v>
                </c:pt>
                <c:pt idx="7">
                  <c:v>BURDWAN </c:v>
                </c:pt>
                <c:pt idx="8">
                  <c:v>HOOGHLY</c:v>
                </c:pt>
                <c:pt idx="9">
                  <c:v>UTTAR DINAJPUR </c:v>
                </c:pt>
                <c:pt idx="10">
                  <c:v>PASCHIM MEDINIPUR</c:v>
                </c:pt>
                <c:pt idx="11">
                  <c:v>SOUTH 24  PARGANAS </c:v>
                </c:pt>
                <c:pt idx="12">
                  <c:v>DARJEELING </c:v>
                </c:pt>
                <c:pt idx="13">
                  <c:v>JALPAIGURI </c:v>
                </c:pt>
                <c:pt idx="14">
                  <c:v>BANKURA</c:v>
                </c:pt>
                <c:pt idx="15">
                  <c:v>DAKSHIN DINAJPUR </c:v>
                </c:pt>
                <c:pt idx="16">
                  <c:v>PURULIA</c:v>
                </c:pt>
                <c:pt idx="17">
                  <c:v>NADIA </c:v>
                </c:pt>
                <c:pt idx="18">
                  <c:v>Kolkata South</c:v>
                </c:pt>
                <c:pt idx="19">
                  <c:v>Kolkata North</c:v>
                </c:pt>
              </c:strCache>
            </c:strRef>
          </c:cat>
          <c:val>
            <c:numRef>
              <c:f>Sheet3!$D$49:$D$68</c:f>
              <c:numCache>
                <c:formatCode>0</c:formatCode>
                <c:ptCount val="20"/>
                <c:pt idx="0">
                  <c:v>17.215157803207383</c:v>
                </c:pt>
                <c:pt idx="1">
                  <c:v>39.148068332309563</c:v>
                </c:pt>
                <c:pt idx="2">
                  <c:v>43.426946337433989</c:v>
                </c:pt>
                <c:pt idx="3">
                  <c:v>45.879577073479027</c:v>
                </c:pt>
                <c:pt idx="4">
                  <c:v>46.246825221889239</c:v>
                </c:pt>
                <c:pt idx="5">
                  <c:v>49.257398200052535</c:v>
                </c:pt>
                <c:pt idx="6">
                  <c:v>50.479437992085501</c:v>
                </c:pt>
                <c:pt idx="7">
                  <c:v>52.151662710683041</c:v>
                </c:pt>
                <c:pt idx="8">
                  <c:v>53.951577924347369</c:v>
                </c:pt>
                <c:pt idx="9">
                  <c:v>54.36503374675123</c:v>
                </c:pt>
                <c:pt idx="10">
                  <c:v>54.815494790030243</c:v>
                </c:pt>
                <c:pt idx="11">
                  <c:v>56.830177973333186</c:v>
                </c:pt>
                <c:pt idx="12">
                  <c:v>56.990735716462162</c:v>
                </c:pt>
                <c:pt idx="13">
                  <c:v>57.032244121857701</c:v>
                </c:pt>
                <c:pt idx="14">
                  <c:v>58.061604535321997</c:v>
                </c:pt>
                <c:pt idx="15">
                  <c:v>59.409422800017964</c:v>
                </c:pt>
                <c:pt idx="16">
                  <c:v>60.320494829490194</c:v>
                </c:pt>
                <c:pt idx="17">
                  <c:v>61.940376479632029</c:v>
                </c:pt>
                <c:pt idx="18">
                  <c:v>80.735964536111609</c:v>
                </c:pt>
                <c:pt idx="19">
                  <c:v>94.809013348572734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57513616"/>
        <c:axId val="1757508720"/>
        <c:axId val="0"/>
      </c:bar3DChart>
      <c:catAx>
        <c:axId val="17575136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757508720"/>
        <c:crosses val="autoZero"/>
        <c:auto val="1"/>
        <c:lblAlgn val="ctr"/>
        <c:lblOffset val="100"/>
        <c:noMultiLvlLbl val="0"/>
      </c:catAx>
      <c:valAx>
        <c:axId val="1757508720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7575136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Sheet14!$A$2</c:f>
              <c:strCache>
                <c:ptCount val="1"/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Sheet14!$B$1:$AT$1</c:f>
              <c:strCache>
                <c:ptCount val="1"/>
                <c:pt idx="0">
                  <c:v>% Expenditure on Miscellaneous Expenses </c:v>
                </c:pt>
              </c:strCache>
            </c:strRef>
          </c:cat>
          <c:val>
            <c:numRef>
              <c:f>Sheet14!$B$2:$AT$2</c:f>
              <c:numCache>
                <c:formatCode>General</c:formatCode>
                <c:ptCount val="1"/>
              </c:numCache>
            </c:numRef>
          </c:val>
        </c:ser>
        <c:ser>
          <c:idx val="1"/>
          <c:order val="1"/>
          <c:tx>
            <c:strRef>
              <c:f>Sheet14!$A$3</c:f>
              <c:strCache>
                <c:ptCount val="1"/>
                <c:pt idx="0">
                  <c:v>Coochbehar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Sheet14!$B$1:$AT$1</c:f>
              <c:strCache>
                <c:ptCount val="1"/>
                <c:pt idx="0">
                  <c:v>% Expenditure on Miscellaneous Expenses </c:v>
                </c:pt>
              </c:strCache>
            </c:strRef>
          </c:cat>
          <c:val>
            <c:numRef>
              <c:f>Sheet14!$B$3:$AT$3</c:f>
              <c:numCache>
                <c:formatCode>0</c:formatCode>
                <c:ptCount val="1"/>
                <c:pt idx="0">
                  <c:v>45.014370300529116</c:v>
                </c:pt>
              </c:numCache>
            </c:numRef>
          </c:val>
        </c:ser>
        <c:ser>
          <c:idx val="2"/>
          <c:order val="2"/>
          <c:tx>
            <c:strRef>
              <c:f>Sheet14!$A$4</c:f>
              <c:strCache>
                <c:ptCount val="1"/>
                <c:pt idx="0">
                  <c:v>Jalpaiguri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Sheet14!$B$1:$AT$1</c:f>
              <c:strCache>
                <c:ptCount val="1"/>
                <c:pt idx="0">
                  <c:v>% Expenditure on Miscellaneous Expenses </c:v>
                </c:pt>
              </c:strCache>
            </c:strRef>
          </c:cat>
          <c:val>
            <c:numRef>
              <c:f>Sheet14!$B$4:$AT$4</c:f>
              <c:numCache>
                <c:formatCode>0</c:formatCode>
                <c:ptCount val="1"/>
                <c:pt idx="0">
                  <c:v>25.927123869801083</c:v>
                </c:pt>
              </c:numCache>
            </c:numRef>
          </c:val>
        </c:ser>
        <c:ser>
          <c:idx val="3"/>
          <c:order val="3"/>
          <c:tx>
            <c:strRef>
              <c:f>Sheet14!$A$5</c:f>
              <c:strCache>
                <c:ptCount val="1"/>
                <c:pt idx="0">
                  <c:v>Darjeeling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Sheet14!$B$1:$AT$1</c:f>
              <c:strCache>
                <c:ptCount val="1"/>
                <c:pt idx="0">
                  <c:v>% Expenditure on Miscellaneous Expenses </c:v>
                </c:pt>
              </c:strCache>
            </c:strRef>
          </c:cat>
          <c:val>
            <c:numRef>
              <c:f>Sheet14!$B$5:$AT$5</c:f>
              <c:numCache>
                <c:formatCode>0</c:formatCode>
                <c:ptCount val="1"/>
                <c:pt idx="0">
                  <c:v>30.848369477911611</c:v>
                </c:pt>
              </c:numCache>
            </c:numRef>
          </c:val>
        </c:ser>
        <c:ser>
          <c:idx val="4"/>
          <c:order val="4"/>
          <c:tx>
            <c:strRef>
              <c:f>Sheet14!$A$6</c:f>
              <c:strCache>
                <c:ptCount val="1"/>
                <c:pt idx="0">
                  <c:v>Uttar Dinajpur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Sheet14!$B$1:$AT$1</c:f>
              <c:strCache>
                <c:ptCount val="1"/>
                <c:pt idx="0">
                  <c:v>% Expenditure on Miscellaneous Expenses </c:v>
                </c:pt>
              </c:strCache>
            </c:strRef>
          </c:cat>
          <c:val>
            <c:numRef>
              <c:f>Sheet14!$B$6:$AT$6</c:f>
              <c:numCache>
                <c:formatCode>0</c:formatCode>
                <c:ptCount val="1"/>
                <c:pt idx="0">
                  <c:v>0.65543169353062836</c:v>
                </c:pt>
              </c:numCache>
            </c:numRef>
          </c:val>
        </c:ser>
        <c:ser>
          <c:idx val="5"/>
          <c:order val="5"/>
          <c:tx>
            <c:strRef>
              <c:f>Sheet14!$A$7</c:f>
              <c:strCache>
                <c:ptCount val="1"/>
                <c:pt idx="0">
                  <c:v>Dakshin Dinajpur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Sheet14!$B$1:$AT$1</c:f>
              <c:strCache>
                <c:ptCount val="1"/>
                <c:pt idx="0">
                  <c:v>% Expenditure on Miscellaneous Expenses </c:v>
                </c:pt>
              </c:strCache>
            </c:strRef>
          </c:cat>
          <c:val>
            <c:numRef>
              <c:f>Sheet14!$B$7:$AT$7</c:f>
              <c:numCache>
                <c:formatCode>0</c:formatCode>
                <c:ptCount val="1"/>
                <c:pt idx="0">
                  <c:v>52.890643369175628</c:v>
                </c:pt>
              </c:numCache>
            </c:numRef>
          </c:val>
        </c:ser>
        <c:ser>
          <c:idx val="6"/>
          <c:order val="6"/>
          <c:tx>
            <c:strRef>
              <c:f>Sheet14!$A$8</c:f>
              <c:strCache>
                <c:ptCount val="1"/>
                <c:pt idx="0">
                  <c:v>Malda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Sheet14!$B$1:$AT$1</c:f>
              <c:strCache>
                <c:ptCount val="1"/>
                <c:pt idx="0">
                  <c:v>% Expenditure on Miscellaneous Expenses </c:v>
                </c:pt>
              </c:strCache>
            </c:strRef>
          </c:cat>
          <c:val>
            <c:numRef>
              <c:f>Sheet14!$B$8:$AT$8</c:f>
              <c:numCache>
                <c:formatCode>0</c:formatCode>
                <c:ptCount val="1"/>
                <c:pt idx="0">
                  <c:v>14.350731927710846</c:v>
                </c:pt>
              </c:numCache>
            </c:numRef>
          </c:val>
        </c:ser>
        <c:ser>
          <c:idx val="7"/>
          <c:order val="7"/>
          <c:tx>
            <c:strRef>
              <c:f>Sheet14!$A$9</c:f>
              <c:strCache>
                <c:ptCount val="1"/>
                <c:pt idx="0">
                  <c:v>Murshidabad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Sheet14!$B$1:$AT$1</c:f>
              <c:strCache>
                <c:ptCount val="1"/>
                <c:pt idx="0">
                  <c:v>% Expenditure on Miscellaneous Expenses </c:v>
                </c:pt>
              </c:strCache>
            </c:strRef>
          </c:cat>
          <c:val>
            <c:numRef>
              <c:f>Sheet14!$B$9:$AT$9</c:f>
              <c:numCache>
                <c:formatCode>0</c:formatCode>
                <c:ptCount val="1"/>
                <c:pt idx="0">
                  <c:v>53.02033133071518</c:v>
                </c:pt>
              </c:numCache>
            </c:numRef>
          </c:val>
        </c:ser>
        <c:ser>
          <c:idx val="8"/>
          <c:order val="8"/>
          <c:tx>
            <c:strRef>
              <c:f>Sheet14!$A$10</c:f>
              <c:strCache>
                <c:ptCount val="1"/>
                <c:pt idx="0">
                  <c:v>Nadia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Sheet14!$B$1:$AT$1</c:f>
              <c:strCache>
                <c:ptCount val="1"/>
                <c:pt idx="0">
                  <c:v>% Expenditure on Miscellaneous Expenses </c:v>
                </c:pt>
              </c:strCache>
            </c:strRef>
          </c:cat>
          <c:val>
            <c:numRef>
              <c:f>Sheet14!$B$10:$AT$10</c:f>
              <c:numCache>
                <c:formatCode>0</c:formatCode>
                <c:ptCount val="1"/>
                <c:pt idx="0">
                  <c:v>27.038506689439185</c:v>
                </c:pt>
              </c:numCache>
            </c:numRef>
          </c:val>
        </c:ser>
        <c:ser>
          <c:idx val="9"/>
          <c:order val="9"/>
          <c:tx>
            <c:strRef>
              <c:f>Sheet14!$A$11</c:f>
              <c:strCache>
                <c:ptCount val="1"/>
                <c:pt idx="0">
                  <c:v>North 24 Pgs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Sheet14!$B$1:$AT$1</c:f>
              <c:strCache>
                <c:ptCount val="1"/>
                <c:pt idx="0">
                  <c:v>% Expenditure on Miscellaneous Expenses </c:v>
                </c:pt>
              </c:strCache>
            </c:strRef>
          </c:cat>
          <c:val>
            <c:numRef>
              <c:f>Sheet14!$B$11:$AT$11</c:f>
              <c:numCache>
                <c:formatCode>0</c:formatCode>
                <c:ptCount val="1"/>
                <c:pt idx="0">
                  <c:v>39.414722220975662</c:v>
                </c:pt>
              </c:numCache>
            </c:numRef>
          </c:val>
        </c:ser>
        <c:ser>
          <c:idx val="10"/>
          <c:order val="10"/>
          <c:tx>
            <c:strRef>
              <c:f>Sheet14!$A$12</c:f>
              <c:strCache>
                <c:ptCount val="1"/>
                <c:pt idx="0">
                  <c:v>South 24 Pgs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Sheet14!$B$1:$AT$1</c:f>
              <c:strCache>
                <c:ptCount val="1"/>
                <c:pt idx="0">
                  <c:v>% Expenditure on Miscellaneous Expenses </c:v>
                </c:pt>
              </c:strCache>
            </c:strRef>
          </c:cat>
          <c:val>
            <c:numRef>
              <c:f>Sheet14!$B$12:$AT$12</c:f>
              <c:numCache>
                <c:formatCode>0</c:formatCode>
                <c:ptCount val="1"/>
                <c:pt idx="0">
                  <c:v>28.767901661129571</c:v>
                </c:pt>
              </c:numCache>
            </c:numRef>
          </c:val>
        </c:ser>
        <c:ser>
          <c:idx val="11"/>
          <c:order val="11"/>
          <c:tx>
            <c:strRef>
              <c:f>Sheet14!$A$13</c:f>
              <c:strCache>
                <c:ptCount val="1"/>
                <c:pt idx="0">
                  <c:v>Kolkata south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Sheet14!$B$1:$AT$1</c:f>
              <c:strCache>
                <c:ptCount val="1"/>
                <c:pt idx="0">
                  <c:v>% Expenditure on Miscellaneous Expenses </c:v>
                </c:pt>
              </c:strCache>
            </c:strRef>
          </c:cat>
          <c:val>
            <c:numRef>
              <c:f>Sheet14!$B$13:$AT$13</c:f>
              <c:numCache>
                <c:formatCode>0</c:formatCode>
                <c:ptCount val="1"/>
                <c:pt idx="0">
                  <c:v>8.1678681501131614</c:v>
                </c:pt>
              </c:numCache>
            </c:numRef>
          </c:val>
        </c:ser>
        <c:ser>
          <c:idx val="12"/>
          <c:order val="12"/>
          <c:tx>
            <c:strRef>
              <c:f>Sheet14!$A$14</c:f>
              <c:strCache>
                <c:ptCount val="1"/>
                <c:pt idx="0">
                  <c:v>Kolkata North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Sheet14!$B$1:$AT$1</c:f>
              <c:strCache>
                <c:ptCount val="1"/>
                <c:pt idx="0">
                  <c:v>% Expenditure on Miscellaneous Expenses </c:v>
                </c:pt>
              </c:strCache>
            </c:strRef>
          </c:cat>
          <c:val>
            <c:numRef>
              <c:f>Sheet14!$B$14:$AT$14</c:f>
              <c:numCache>
                <c:formatCode>0</c:formatCode>
                <c:ptCount val="1"/>
                <c:pt idx="0">
                  <c:v>53.079291666666499</c:v>
                </c:pt>
              </c:numCache>
            </c:numRef>
          </c:val>
        </c:ser>
        <c:ser>
          <c:idx val="13"/>
          <c:order val="13"/>
          <c:tx>
            <c:strRef>
              <c:f>Sheet14!$A$15</c:f>
              <c:strCache>
                <c:ptCount val="1"/>
                <c:pt idx="0">
                  <c:v>Howrah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Sheet14!$B$1:$AT$1</c:f>
              <c:strCache>
                <c:ptCount val="1"/>
                <c:pt idx="0">
                  <c:v>% Expenditure on Miscellaneous Expenses </c:v>
                </c:pt>
              </c:strCache>
            </c:strRef>
          </c:cat>
          <c:val>
            <c:numRef>
              <c:f>Sheet14!$B$15:$AT$15</c:f>
              <c:numCache>
                <c:formatCode>0</c:formatCode>
                <c:ptCount val="1"/>
                <c:pt idx="0">
                  <c:v>56.500591619318115</c:v>
                </c:pt>
              </c:numCache>
            </c:numRef>
          </c:val>
        </c:ser>
        <c:ser>
          <c:idx val="14"/>
          <c:order val="14"/>
          <c:tx>
            <c:strRef>
              <c:f>Sheet14!$A$16</c:f>
              <c:strCache>
                <c:ptCount val="1"/>
                <c:pt idx="0">
                  <c:v>Hooghly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Sheet14!$B$1:$AT$1</c:f>
              <c:strCache>
                <c:ptCount val="1"/>
                <c:pt idx="0">
                  <c:v>% Expenditure on Miscellaneous Expenses </c:v>
                </c:pt>
              </c:strCache>
            </c:strRef>
          </c:cat>
          <c:val>
            <c:numRef>
              <c:f>Sheet14!$B$16:$AT$16</c:f>
              <c:numCache>
                <c:formatCode>0</c:formatCode>
                <c:ptCount val="1"/>
                <c:pt idx="0">
                  <c:v>26.041331358238732</c:v>
                </c:pt>
              </c:numCache>
            </c:numRef>
          </c:val>
        </c:ser>
        <c:ser>
          <c:idx val="15"/>
          <c:order val="15"/>
          <c:tx>
            <c:strRef>
              <c:f>Sheet14!$A$17</c:f>
              <c:strCache>
                <c:ptCount val="1"/>
                <c:pt idx="0">
                  <c:v>Purbo Medinipur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Sheet14!$B$1:$AT$1</c:f>
              <c:strCache>
                <c:ptCount val="1"/>
                <c:pt idx="0">
                  <c:v>% Expenditure on Miscellaneous Expenses </c:v>
                </c:pt>
              </c:strCache>
            </c:strRef>
          </c:cat>
          <c:val>
            <c:numRef>
              <c:f>Sheet14!$B$17:$AT$17</c:f>
              <c:numCache>
                <c:formatCode>0</c:formatCode>
                <c:ptCount val="1"/>
                <c:pt idx="0">
                  <c:v>25.377269788334957</c:v>
                </c:pt>
              </c:numCache>
            </c:numRef>
          </c:val>
        </c:ser>
        <c:ser>
          <c:idx val="16"/>
          <c:order val="16"/>
          <c:tx>
            <c:strRef>
              <c:f>Sheet14!$A$18</c:f>
              <c:strCache>
                <c:ptCount val="1"/>
                <c:pt idx="0">
                  <c:v>Paschim Medinipur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Sheet14!$B$1:$AT$1</c:f>
              <c:strCache>
                <c:ptCount val="1"/>
                <c:pt idx="0">
                  <c:v>% Expenditure on Miscellaneous Expenses </c:v>
                </c:pt>
              </c:strCache>
            </c:strRef>
          </c:cat>
          <c:val>
            <c:numRef>
              <c:f>Sheet14!$B$18:$AT$18</c:f>
              <c:numCache>
                <c:formatCode>0</c:formatCode>
                <c:ptCount val="1"/>
                <c:pt idx="0">
                  <c:v>5.7744602876798004</c:v>
                </c:pt>
              </c:numCache>
            </c:numRef>
          </c:val>
        </c:ser>
        <c:ser>
          <c:idx val="17"/>
          <c:order val="17"/>
          <c:tx>
            <c:strRef>
              <c:f>Sheet14!$A$19</c:f>
              <c:strCache>
                <c:ptCount val="1"/>
                <c:pt idx="0">
                  <c:v>Purulia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Sheet14!$B$1:$AT$1</c:f>
              <c:strCache>
                <c:ptCount val="1"/>
                <c:pt idx="0">
                  <c:v>% Expenditure on Miscellaneous Expenses </c:v>
                </c:pt>
              </c:strCache>
            </c:strRef>
          </c:cat>
          <c:val>
            <c:numRef>
              <c:f>Sheet14!$B$19:$AT$19</c:f>
              <c:numCache>
                <c:formatCode>0</c:formatCode>
                <c:ptCount val="1"/>
                <c:pt idx="0">
                  <c:v>13.970354440629512</c:v>
                </c:pt>
              </c:numCache>
            </c:numRef>
          </c:val>
        </c:ser>
        <c:ser>
          <c:idx val="18"/>
          <c:order val="18"/>
          <c:tx>
            <c:strRef>
              <c:f>Sheet14!$A$20</c:f>
              <c:strCache>
                <c:ptCount val="1"/>
                <c:pt idx="0">
                  <c:v>Bankura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Sheet14!$B$1:$AT$1</c:f>
              <c:strCache>
                <c:ptCount val="1"/>
                <c:pt idx="0">
                  <c:v>% Expenditure on Miscellaneous Expenses </c:v>
                </c:pt>
              </c:strCache>
            </c:strRef>
          </c:cat>
          <c:val>
            <c:numRef>
              <c:f>Sheet14!$B$20:$AT$20</c:f>
              <c:numCache>
                <c:formatCode>0</c:formatCode>
                <c:ptCount val="1"/>
                <c:pt idx="0">
                  <c:v>19.358921805328073</c:v>
                </c:pt>
              </c:numCache>
            </c:numRef>
          </c:val>
        </c:ser>
        <c:ser>
          <c:idx val="19"/>
          <c:order val="19"/>
          <c:tx>
            <c:strRef>
              <c:f>Sheet14!$A$21</c:f>
              <c:strCache>
                <c:ptCount val="1"/>
                <c:pt idx="0">
                  <c:v>Burdwan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Sheet14!$B$1:$AT$1</c:f>
              <c:strCache>
                <c:ptCount val="1"/>
                <c:pt idx="0">
                  <c:v>% Expenditure on Miscellaneous Expenses </c:v>
                </c:pt>
              </c:strCache>
            </c:strRef>
          </c:cat>
          <c:val>
            <c:numRef>
              <c:f>Sheet14!$B$21:$AT$21</c:f>
              <c:numCache>
                <c:formatCode>0</c:formatCode>
                <c:ptCount val="1"/>
                <c:pt idx="0">
                  <c:v>69.305419834750424</c:v>
                </c:pt>
              </c:numCache>
            </c:numRef>
          </c:val>
        </c:ser>
        <c:ser>
          <c:idx val="20"/>
          <c:order val="20"/>
          <c:tx>
            <c:strRef>
              <c:f>Sheet14!$A$22</c:f>
              <c:strCache>
                <c:ptCount val="1"/>
                <c:pt idx="0">
                  <c:v>Birbhum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Sheet14!$B$1:$AT$1</c:f>
              <c:strCache>
                <c:ptCount val="1"/>
                <c:pt idx="0">
                  <c:v>% Expenditure on Miscellaneous Expenses </c:v>
                </c:pt>
              </c:strCache>
            </c:strRef>
          </c:cat>
          <c:val>
            <c:numRef>
              <c:f>Sheet14!$B$22:$AT$22</c:f>
              <c:numCache>
                <c:formatCode>0</c:formatCode>
                <c:ptCount val="1"/>
                <c:pt idx="0">
                  <c:v>56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757515248"/>
        <c:axId val="1757516336"/>
        <c:axId val="0"/>
      </c:bar3DChart>
      <c:catAx>
        <c:axId val="1757515248"/>
        <c:scaling>
          <c:orientation val="minMax"/>
        </c:scaling>
        <c:delete val="1"/>
        <c:axPos val="b"/>
        <c:numFmt formatCode="General" sourceLinked="0"/>
        <c:majorTickMark val="none"/>
        <c:minorTickMark val="none"/>
        <c:tickLblPos val="none"/>
        <c:crossAx val="1757516336"/>
        <c:crosses val="autoZero"/>
        <c:auto val="1"/>
        <c:lblAlgn val="ctr"/>
        <c:lblOffset val="100"/>
        <c:noMultiLvlLbl val="0"/>
      </c:catAx>
      <c:valAx>
        <c:axId val="17575163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1757515248"/>
        <c:crosses val="autoZero"/>
        <c:crossBetween val="between"/>
      </c:valAx>
    </c:plotArea>
    <c:legend>
      <c:legendPos val="t"/>
      <c:legendEntry>
        <c:idx val="0"/>
        <c:delete val="1"/>
      </c:legendEntry>
      <c:layout>
        <c:manualLayout>
          <c:xMode val="edge"/>
          <c:yMode val="edge"/>
          <c:x val="4.6888363712438041E-2"/>
          <c:y val="4.9659776902887136E-2"/>
          <c:w val="0.89645513587017833"/>
          <c:h val="0.28440594925634294"/>
        </c:manualLayout>
      </c:layout>
      <c:overlay val="0"/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Sheet13!$A$2</c:f>
              <c:strCache>
                <c:ptCount val="1"/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Sheet13!$B$1:$AF$1</c:f>
              <c:strCache>
                <c:ptCount val="1"/>
                <c:pt idx="0">
                  <c:v>% Expenditure on Transport  </c:v>
                </c:pt>
              </c:strCache>
            </c:strRef>
          </c:cat>
          <c:val>
            <c:numRef>
              <c:f>Sheet13!$B$2:$AF$2</c:f>
              <c:numCache>
                <c:formatCode>General</c:formatCode>
                <c:ptCount val="1"/>
              </c:numCache>
            </c:numRef>
          </c:val>
        </c:ser>
        <c:ser>
          <c:idx val="1"/>
          <c:order val="1"/>
          <c:tx>
            <c:strRef>
              <c:f>Sheet13!$A$3</c:f>
              <c:strCache>
                <c:ptCount val="1"/>
                <c:pt idx="0">
                  <c:v>Coochbehar</c:v>
                </c:pt>
              </c:strCache>
            </c:strRef>
          </c:tx>
          <c:invertIfNegative val="0"/>
          <c:dLbls>
            <c:delete val="1"/>
          </c:dLbls>
          <c:cat>
            <c:strRef>
              <c:f>Sheet13!$B$1:$AF$1</c:f>
              <c:strCache>
                <c:ptCount val="1"/>
                <c:pt idx="0">
                  <c:v>% Expenditure on Transport  </c:v>
                </c:pt>
              </c:strCache>
            </c:strRef>
          </c:cat>
          <c:val>
            <c:numRef>
              <c:f>Sheet13!$B$3:$AF$3</c:f>
              <c:numCache>
                <c:formatCode>0</c:formatCode>
                <c:ptCount val="1"/>
                <c:pt idx="0">
                  <c:v>0.9686949914774009</c:v>
                </c:pt>
              </c:numCache>
            </c:numRef>
          </c:val>
        </c:ser>
        <c:ser>
          <c:idx val="2"/>
          <c:order val="2"/>
          <c:tx>
            <c:strRef>
              <c:f>Sheet13!$A$4</c:f>
              <c:strCache>
                <c:ptCount val="1"/>
                <c:pt idx="0">
                  <c:v>Jalpaiguri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Sheet13!$B$1:$AF$1</c:f>
              <c:strCache>
                <c:ptCount val="1"/>
                <c:pt idx="0">
                  <c:v>% Expenditure on Transport  </c:v>
                </c:pt>
              </c:strCache>
            </c:strRef>
          </c:cat>
          <c:val>
            <c:numRef>
              <c:f>Sheet13!$B$4:$AF$4</c:f>
              <c:numCache>
                <c:formatCode>0</c:formatCode>
                <c:ptCount val="1"/>
                <c:pt idx="0">
                  <c:v>27.743213381555094</c:v>
                </c:pt>
              </c:numCache>
            </c:numRef>
          </c:val>
        </c:ser>
        <c:ser>
          <c:idx val="3"/>
          <c:order val="3"/>
          <c:tx>
            <c:strRef>
              <c:f>Sheet13!$A$5</c:f>
              <c:strCache>
                <c:ptCount val="1"/>
                <c:pt idx="0">
                  <c:v>Darjeeling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8548168249660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Sheet13!$B$1:$AF$1</c:f>
              <c:strCache>
                <c:ptCount val="1"/>
                <c:pt idx="0">
                  <c:v>% Expenditure on Transport  </c:v>
                </c:pt>
              </c:strCache>
            </c:strRef>
          </c:cat>
          <c:val>
            <c:numRef>
              <c:f>Sheet13!$B$5:$AF$5</c:f>
              <c:numCache>
                <c:formatCode>0</c:formatCode>
                <c:ptCount val="1"/>
                <c:pt idx="0">
                  <c:v>17.209927710843374</c:v>
                </c:pt>
              </c:numCache>
            </c:numRef>
          </c:val>
        </c:ser>
        <c:ser>
          <c:idx val="4"/>
          <c:order val="4"/>
          <c:tx>
            <c:strRef>
              <c:f>Sheet13!$A$6</c:f>
              <c:strCache>
                <c:ptCount val="1"/>
                <c:pt idx="0">
                  <c:v>Uttar Dinajpur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Sheet13!$B$1:$AF$1</c:f>
              <c:strCache>
                <c:ptCount val="1"/>
                <c:pt idx="0">
                  <c:v>% Expenditure on Transport  </c:v>
                </c:pt>
              </c:strCache>
            </c:strRef>
          </c:cat>
          <c:val>
            <c:numRef>
              <c:f>Sheet13!$B$6:$AF$6</c:f>
              <c:numCache>
                <c:formatCode>0</c:formatCode>
                <c:ptCount val="1"/>
                <c:pt idx="0">
                  <c:v>24.964575227828057</c:v>
                </c:pt>
              </c:numCache>
            </c:numRef>
          </c:val>
        </c:ser>
        <c:ser>
          <c:idx val="5"/>
          <c:order val="5"/>
          <c:tx>
            <c:strRef>
              <c:f>Sheet13!$A$7</c:f>
              <c:strCache>
                <c:ptCount val="1"/>
                <c:pt idx="0">
                  <c:v>Dakshin Dinajpur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Sheet13!$B$1:$AF$1</c:f>
              <c:strCache>
                <c:ptCount val="1"/>
                <c:pt idx="0">
                  <c:v>% Expenditure on Transport  </c:v>
                </c:pt>
              </c:strCache>
            </c:strRef>
          </c:cat>
          <c:val>
            <c:numRef>
              <c:f>Sheet13!$B$7:$AF$7</c:f>
              <c:numCache>
                <c:formatCode>0</c:formatCode>
                <c:ptCount val="1"/>
                <c:pt idx="0">
                  <c:v>19.843602150537595</c:v>
                </c:pt>
              </c:numCache>
            </c:numRef>
          </c:val>
        </c:ser>
        <c:ser>
          <c:idx val="6"/>
          <c:order val="6"/>
          <c:tx>
            <c:strRef>
              <c:f>Sheet13!$A$8</c:f>
              <c:strCache>
                <c:ptCount val="1"/>
                <c:pt idx="0">
                  <c:v>Malda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Sheet13!$B$1:$AF$1</c:f>
              <c:strCache>
                <c:ptCount val="1"/>
                <c:pt idx="0">
                  <c:v>% Expenditure on Transport  </c:v>
                </c:pt>
              </c:strCache>
            </c:strRef>
          </c:cat>
          <c:val>
            <c:numRef>
              <c:f>Sheet13!$B$8:$AF$8</c:f>
              <c:numCache>
                <c:formatCode>0</c:formatCode>
                <c:ptCount val="1"/>
                <c:pt idx="0">
                  <c:v>26.953011044176687</c:v>
                </c:pt>
              </c:numCache>
            </c:numRef>
          </c:val>
        </c:ser>
        <c:ser>
          <c:idx val="7"/>
          <c:order val="7"/>
          <c:tx>
            <c:strRef>
              <c:f>Sheet13!$A$9</c:f>
              <c:strCache>
                <c:ptCount val="1"/>
                <c:pt idx="0">
                  <c:v>Murshidabad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427408412483042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Sheet13!$B$1:$AF$1</c:f>
              <c:strCache>
                <c:ptCount val="1"/>
                <c:pt idx="0">
                  <c:v>% Expenditure on Transport  </c:v>
                </c:pt>
              </c:strCache>
            </c:strRef>
          </c:cat>
          <c:val>
            <c:numRef>
              <c:f>Sheet13!$B$9:$AF$9</c:f>
              <c:numCache>
                <c:formatCode>0</c:formatCode>
                <c:ptCount val="1"/>
                <c:pt idx="0">
                  <c:v>20.232310300852525</c:v>
                </c:pt>
              </c:numCache>
            </c:numRef>
          </c:val>
        </c:ser>
        <c:ser>
          <c:idx val="8"/>
          <c:order val="8"/>
          <c:tx>
            <c:strRef>
              <c:f>Sheet13!$A$10</c:f>
              <c:strCache>
                <c:ptCount val="1"/>
                <c:pt idx="0">
                  <c:v>Nadia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Sheet13!$B$1:$AF$1</c:f>
              <c:strCache>
                <c:ptCount val="1"/>
                <c:pt idx="0">
                  <c:v>% Expenditure on Transport  </c:v>
                </c:pt>
              </c:strCache>
            </c:strRef>
          </c:cat>
          <c:val>
            <c:numRef>
              <c:f>Sheet13!$B$10:$AF$10</c:f>
              <c:numCache>
                <c:formatCode>0</c:formatCode>
                <c:ptCount val="1"/>
                <c:pt idx="0">
                  <c:v>22.908321093082829</c:v>
                </c:pt>
              </c:numCache>
            </c:numRef>
          </c:val>
        </c:ser>
        <c:ser>
          <c:idx val="9"/>
          <c:order val="9"/>
          <c:tx>
            <c:strRef>
              <c:f>Sheet13!$A$11</c:f>
              <c:strCache>
                <c:ptCount val="1"/>
                <c:pt idx="0">
                  <c:v>North 24 Pgs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Sheet13!$B$1:$AF$1</c:f>
              <c:strCache>
                <c:ptCount val="1"/>
                <c:pt idx="0">
                  <c:v>% Expenditure on Transport  </c:v>
                </c:pt>
              </c:strCache>
            </c:strRef>
          </c:cat>
          <c:val>
            <c:numRef>
              <c:f>Sheet13!$B$11:$AF$11</c:f>
              <c:numCache>
                <c:formatCode>0</c:formatCode>
                <c:ptCount val="1"/>
                <c:pt idx="0">
                  <c:v>22.77929559678886</c:v>
                </c:pt>
              </c:numCache>
            </c:numRef>
          </c:val>
        </c:ser>
        <c:ser>
          <c:idx val="10"/>
          <c:order val="10"/>
          <c:tx>
            <c:strRef>
              <c:f>Sheet13!$A$12</c:f>
              <c:strCache>
                <c:ptCount val="1"/>
                <c:pt idx="0">
                  <c:v>South 24 Pgs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Sheet13!$B$1:$AF$1</c:f>
              <c:strCache>
                <c:ptCount val="1"/>
                <c:pt idx="0">
                  <c:v>% Expenditure on Transport  </c:v>
                </c:pt>
              </c:strCache>
            </c:strRef>
          </c:cat>
          <c:val>
            <c:numRef>
              <c:f>Sheet13!$B$12:$AF$12</c:f>
              <c:numCache>
                <c:formatCode>0</c:formatCode>
                <c:ptCount val="1"/>
                <c:pt idx="0">
                  <c:v>27.126986046511625</c:v>
                </c:pt>
              </c:numCache>
            </c:numRef>
          </c:val>
        </c:ser>
        <c:ser>
          <c:idx val="11"/>
          <c:order val="11"/>
          <c:tx>
            <c:strRef>
              <c:f>Sheet13!$A$13</c:f>
              <c:strCache>
                <c:ptCount val="1"/>
                <c:pt idx="0">
                  <c:v>Kolkata south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236544549977319E-3"/>
                  <c:y val="-1.27897681854516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Sheet13!$B$1:$AF$1</c:f>
              <c:strCache>
                <c:ptCount val="1"/>
                <c:pt idx="0">
                  <c:v>% Expenditure on Transport  </c:v>
                </c:pt>
              </c:strCache>
            </c:strRef>
          </c:cat>
          <c:val>
            <c:numRef>
              <c:f>Sheet13!$B$13:$AF$13</c:f>
              <c:numCache>
                <c:formatCode>0</c:formatCode>
                <c:ptCount val="1"/>
                <c:pt idx="0">
                  <c:v>20.069054086849093</c:v>
                </c:pt>
              </c:numCache>
            </c:numRef>
          </c:val>
        </c:ser>
        <c:ser>
          <c:idx val="12"/>
          <c:order val="12"/>
          <c:tx>
            <c:strRef>
              <c:f>Sheet13!$A$14</c:f>
              <c:strCache>
                <c:ptCount val="1"/>
                <c:pt idx="0">
                  <c:v>Kolkata North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Sheet13!$B$1:$AF$1</c:f>
              <c:strCache>
                <c:ptCount val="1"/>
                <c:pt idx="0">
                  <c:v>% Expenditure on Transport  </c:v>
                </c:pt>
              </c:strCache>
            </c:strRef>
          </c:cat>
          <c:val>
            <c:numRef>
              <c:f>Sheet13!$B$14:$AF$14</c:f>
              <c:numCache>
                <c:formatCode>0</c:formatCode>
                <c:ptCount val="1"/>
                <c:pt idx="0">
                  <c:v>19.901395833333275</c:v>
                </c:pt>
              </c:numCache>
            </c:numRef>
          </c:val>
        </c:ser>
        <c:ser>
          <c:idx val="13"/>
          <c:order val="13"/>
          <c:tx>
            <c:strRef>
              <c:f>Sheet13!$A$15</c:f>
              <c:strCache>
                <c:ptCount val="1"/>
                <c:pt idx="0">
                  <c:v>Howrah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Sheet13!$B$1:$AF$1</c:f>
              <c:strCache>
                <c:ptCount val="1"/>
                <c:pt idx="0">
                  <c:v>% Expenditure on Transport  </c:v>
                </c:pt>
              </c:strCache>
            </c:strRef>
          </c:cat>
          <c:val>
            <c:numRef>
              <c:f>Sheet13!$B$15:$AF$15</c:f>
              <c:numCache>
                <c:formatCode>0</c:formatCode>
                <c:ptCount val="1"/>
                <c:pt idx="0">
                  <c:v>21.233141335227227</c:v>
                </c:pt>
              </c:numCache>
            </c:numRef>
          </c:val>
        </c:ser>
        <c:ser>
          <c:idx val="14"/>
          <c:order val="14"/>
          <c:tx>
            <c:strRef>
              <c:f>Sheet13!$A$16</c:f>
              <c:strCache>
                <c:ptCount val="1"/>
                <c:pt idx="0">
                  <c:v>Hooghly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Sheet13!$B$1:$AF$1</c:f>
              <c:strCache>
                <c:ptCount val="1"/>
                <c:pt idx="0">
                  <c:v>% Expenditure on Transport  </c:v>
                </c:pt>
              </c:strCache>
            </c:strRef>
          </c:cat>
          <c:val>
            <c:numRef>
              <c:f>Sheet13!$B$16:$AF$16</c:f>
              <c:numCache>
                <c:formatCode>0</c:formatCode>
                <c:ptCount val="1"/>
                <c:pt idx="0">
                  <c:v>23.844292431683552</c:v>
                </c:pt>
              </c:numCache>
            </c:numRef>
          </c:val>
        </c:ser>
        <c:ser>
          <c:idx val="15"/>
          <c:order val="15"/>
          <c:tx>
            <c:strRef>
              <c:f>Sheet13!$A$17</c:f>
              <c:strCache>
                <c:ptCount val="1"/>
                <c:pt idx="0">
                  <c:v>Purbo Medinipur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1709633649932156E-2"/>
                  <c:y val="-1.27897681854516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Sheet13!$B$1:$AF$1</c:f>
              <c:strCache>
                <c:ptCount val="1"/>
                <c:pt idx="0">
                  <c:v>% Expenditure on Transport  </c:v>
                </c:pt>
              </c:strCache>
            </c:strRef>
          </c:cat>
          <c:val>
            <c:numRef>
              <c:f>Sheet13!$B$17:$AF$17</c:f>
              <c:numCache>
                <c:formatCode>0</c:formatCode>
                <c:ptCount val="1"/>
                <c:pt idx="0">
                  <c:v>17.288709892316586</c:v>
                </c:pt>
              </c:numCache>
            </c:numRef>
          </c:val>
        </c:ser>
        <c:ser>
          <c:idx val="16"/>
          <c:order val="16"/>
          <c:tx>
            <c:strRef>
              <c:f>Sheet13!$A$18</c:f>
              <c:strCache>
                <c:ptCount val="1"/>
                <c:pt idx="0">
                  <c:v>Paschim Medinipur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4274084124830424E-3"/>
                  <c:y val="-1.91846522781774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Sheet13!$B$1:$AF$1</c:f>
              <c:strCache>
                <c:ptCount val="1"/>
                <c:pt idx="0">
                  <c:v>% Expenditure on Transport  </c:v>
                </c:pt>
              </c:strCache>
            </c:strRef>
          </c:cat>
          <c:val>
            <c:numRef>
              <c:f>Sheet13!$B$18:$AF$18</c:f>
              <c:numCache>
                <c:formatCode>0</c:formatCode>
                <c:ptCount val="1"/>
                <c:pt idx="0">
                  <c:v>7.2550343964978055</c:v>
                </c:pt>
              </c:numCache>
            </c:numRef>
          </c:val>
        </c:ser>
        <c:ser>
          <c:idx val="17"/>
          <c:order val="17"/>
          <c:tx>
            <c:strRef>
              <c:f>Sheet13!$A$19</c:f>
              <c:strCache>
                <c:ptCount val="1"/>
                <c:pt idx="0">
                  <c:v>Purulia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Sheet13!$B$1:$AF$1</c:f>
              <c:strCache>
                <c:ptCount val="1"/>
                <c:pt idx="0">
                  <c:v>% Expenditure on Transport  </c:v>
                </c:pt>
              </c:strCache>
            </c:strRef>
          </c:cat>
          <c:val>
            <c:numRef>
              <c:f>Sheet13!$B$19:$AF$19</c:f>
              <c:numCache>
                <c:formatCode>0</c:formatCode>
                <c:ptCount val="1"/>
                <c:pt idx="0">
                  <c:v>30.094333130887662</c:v>
                </c:pt>
              </c:numCache>
            </c:numRef>
          </c:val>
        </c:ser>
        <c:ser>
          <c:idx val="18"/>
          <c:order val="18"/>
          <c:tx>
            <c:strRef>
              <c:f>Sheet13!$A$20</c:f>
              <c:strCache>
                <c:ptCount val="1"/>
                <c:pt idx="0">
                  <c:v>Bankura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7137042062415219E-2"/>
                  <c:y val="-1.2789768185451638E-2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Sheet13!$B$1:$AF$1</c:f>
              <c:strCache>
                <c:ptCount val="1"/>
                <c:pt idx="0">
                  <c:v>% Expenditure on Transport  </c:v>
                </c:pt>
              </c:strCache>
            </c:strRef>
          </c:cat>
          <c:val>
            <c:numRef>
              <c:f>Sheet13!$B$20:$AF$20</c:f>
              <c:numCache>
                <c:formatCode>0</c:formatCode>
                <c:ptCount val="1"/>
                <c:pt idx="0">
                  <c:v>23.143965644617335</c:v>
                </c:pt>
              </c:numCache>
            </c:numRef>
          </c:val>
        </c:ser>
        <c:ser>
          <c:idx val="19"/>
          <c:order val="19"/>
          <c:tx>
            <c:strRef>
              <c:f>Sheet13!$A$21</c:f>
              <c:strCache>
                <c:ptCount val="1"/>
                <c:pt idx="0">
                  <c:v>Burdwan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1709633649932156E-2"/>
                  <c:y val="-2.8776978417266206E-2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Sheet13!$B$1:$AF$1</c:f>
              <c:strCache>
                <c:ptCount val="1"/>
                <c:pt idx="0">
                  <c:v>% Expenditure on Transport  </c:v>
                </c:pt>
              </c:strCache>
            </c:strRef>
          </c:cat>
          <c:val>
            <c:numRef>
              <c:f>Sheet13!$B$21:$AF$21</c:f>
              <c:numCache>
                <c:formatCode>0</c:formatCode>
                <c:ptCount val="1"/>
                <c:pt idx="0">
                  <c:v>11.826928289717531</c:v>
                </c:pt>
              </c:numCache>
            </c:numRef>
          </c:val>
        </c:ser>
        <c:ser>
          <c:idx val="20"/>
          <c:order val="20"/>
          <c:tx>
            <c:strRef>
              <c:f>Sheet13!$A$22</c:f>
              <c:strCache>
                <c:ptCount val="1"/>
                <c:pt idx="0">
                  <c:v>Birbhum</c:v>
                </c:pt>
              </c:strCache>
            </c:strRef>
          </c:tx>
          <c:invertIfNegative val="0"/>
          <c:dLbls>
            <c:delete val="1"/>
          </c:dLbls>
          <c:cat>
            <c:strRef>
              <c:f>Sheet13!$B$1:$AF$1</c:f>
              <c:strCache>
                <c:ptCount val="1"/>
                <c:pt idx="0">
                  <c:v>% Expenditure on Transport  </c:v>
                </c:pt>
              </c:strCache>
            </c:strRef>
          </c:cat>
          <c:val>
            <c:numRef>
              <c:f>Sheet13!$B$22:$AF$22</c:f>
              <c:numCache>
                <c:formatCode>0</c:formatCode>
                <c:ptCount val="1"/>
                <c:pt idx="0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469075808"/>
        <c:axId val="1469079072"/>
        <c:axId val="0"/>
      </c:bar3DChart>
      <c:catAx>
        <c:axId val="14690758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 b="1" u="sng">
                <a:solidFill>
                  <a:srgbClr val="002060"/>
                </a:solidFill>
              </a:defRPr>
            </a:pPr>
            <a:endParaRPr lang="en-US"/>
          </a:p>
        </c:txPr>
        <c:crossAx val="1469079072"/>
        <c:crosses val="autoZero"/>
        <c:auto val="1"/>
        <c:lblAlgn val="ctr"/>
        <c:lblOffset val="100"/>
        <c:noMultiLvlLbl val="0"/>
      </c:catAx>
      <c:valAx>
        <c:axId val="14690790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14690758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 u="sng">
                <a:solidFill>
                  <a:srgbClr val="0070C0"/>
                </a:solidFill>
              </a:defRPr>
            </a:pPr>
            <a:r>
              <a:rPr lang="en-US" sz="2800">
                <a:solidFill>
                  <a:srgbClr val="0070C0"/>
                </a:solidFill>
              </a:rPr>
              <a:t>% Expenditure on Honorarium and </a:t>
            </a:r>
            <a:r>
              <a:rPr lang="en-US" sz="2400">
                <a:solidFill>
                  <a:srgbClr val="0070C0"/>
                </a:solidFill>
              </a:rPr>
              <a:t>Allowances</a:t>
            </a:r>
            <a:r>
              <a:rPr lang="en-US" sz="2800">
                <a:solidFill>
                  <a:srgbClr val="0070C0"/>
                </a:solidFill>
              </a:rPr>
              <a:t> 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Sheet12!$B$1</c:f>
              <c:strCache>
                <c:ptCount val="1"/>
                <c:pt idx="0">
                  <c:v>Total Acs</c:v>
                </c:pt>
              </c:strCache>
            </c:strRef>
          </c:tx>
          <c:invertIfNegative val="0"/>
          <c:cat>
            <c:strRef>
              <c:f>Sheet12!$A$2:$A$22</c:f>
              <c:strCache>
                <c:ptCount val="21"/>
                <c:pt idx="1">
                  <c:v>Coochbehar</c:v>
                </c:pt>
                <c:pt idx="2">
                  <c:v>Jalpaiguri</c:v>
                </c:pt>
                <c:pt idx="3">
                  <c:v>Darjeeling</c:v>
                </c:pt>
                <c:pt idx="4">
                  <c:v>Uttar Dinajpur</c:v>
                </c:pt>
                <c:pt idx="5">
                  <c:v>Dakshin Dinajpur</c:v>
                </c:pt>
                <c:pt idx="6">
                  <c:v>Malda</c:v>
                </c:pt>
                <c:pt idx="7">
                  <c:v>Murshidabad</c:v>
                </c:pt>
                <c:pt idx="8">
                  <c:v>Nadia</c:v>
                </c:pt>
                <c:pt idx="9">
                  <c:v>North 24 Pgs</c:v>
                </c:pt>
                <c:pt idx="10">
                  <c:v>South 24 Pgs</c:v>
                </c:pt>
                <c:pt idx="11">
                  <c:v>Kolkata south</c:v>
                </c:pt>
                <c:pt idx="12">
                  <c:v>Kolkata North</c:v>
                </c:pt>
                <c:pt idx="13">
                  <c:v>Howrah</c:v>
                </c:pt>
                <c:pt idx="14">
                  <c:v>Hooghly</c:v>
                </c:pt>
                <c:pt idx="15">
                  <c:v>Purbo Medinipur</c:v>
                </c:pt>
                <c:pt idx="16">
                  <c:v>Paschim Medinipur</c:v>
                </c:pt>
                <c:pt idx="17">
                  <c:v>Purulia</c:v>
                </c:pt>
                <c:pt idx="18">
                  <c:v>Bankura</c:v>
                </c:pt>
                <c:pt idx="19">
                  <c:v>Burdwan</c:v>
                </c:pt>
                <c:pt idx="20">
                  <c:v>Birbhum</c:v>
                </c:pt>
              </c:strCache>
            </c:strRef>
          </c:cat>
          <c:val>
            <c:numRef>
              <c:f>Sheet12!$B$2:$B$22</c:f>
            </c:numRef>
          </c:val>
        </c:ser>
        <c:ser>
          <c:idx val="1"/>
          <c:order val="1"/>
          <c:tx>
            <c:strRef>
              <c:f>Sheet12!$C$1</c:f>
              <c:strCache>
                <c:ptCount val="1"/>
                <c:pt idx="0">
                  <c:v>Total Polling Stations </c:v>
                </c:pt>
              </c:strCache>
            </c:strRef>
          </c:tx>
          <c:invertIfNegative val="0"/>
          <c:cat>
            <c:strRef>
              <c:f>Sheet12!$A$2:$A$22</c:f>
              <c:strCache>
                <c:ptCount val="21"/>
                <c:pt idx="1">
                  <c:v>Coochbehar</c:v>
                </c:pt>
                <c:pt idx="2">
                  <c:v>Jalpaiguri</c:v>
                </c:pt>
                <c:pt idx="3">
                  <c:v>Darjeeling</c:v>
                </c:pt>
                <c:pt idx="4">
                  <c:v>Uttar Dinajpur</c:v>
                </c:pt>
                <c:pt idx="5">
                  <c:v>Dakshin Dinajpur</c:v>
                </c:pt>
                <c:pt idx="6">
                  <c:v>Malda</c:v>
                </c:pt>
                <c:pt idx="7">
                  <c:v>Murshidabad</c:v>
                </c:pt>
                <c:pt idx="8">
                  <c:v>Nadia</c:v>
                </c:pt>
                <c:pt idx="9">
                  <c:v>North 24 Pgs</c:v>
                </c:pt>
                <c:pt idx="10">
                  <c:v>South 24 Pgs</c:v>
                </c:pt>
                <c:pt idx="11">
                  <c:v>Kolkata south</c:v>
                </c:pt>
                <c:pt idx="12">
                  <c:v>Kolkata North</c:v>
                </c:pt>
                <c:pt idx="13">
                  <c:v>Howrah</c:v>
                </c:pt>
                <c:pt idx="14">
                  <c:v>Hooghly</c:v>
                </c:pt>
                <c:pt idx="15">
                  <c:v>Purbo Medinipur</c:v>
                </c:pt>
                <c:pt idx="16">
                  <c:v>Paschim Medinipur</c:v>
                </c:pt>
                <c:pt idx="17">
                  <c:v>Purulia</c:v>
                </c:pt>
                <c:pt idx="18">
                  <c:v>Bankura</c:v>
                </c:pt>
                <c:pt idx="19">
                  <c:v>Burdwan</c:v>
                </c:pt>
                <c:pt idx="20">
                  <c:v>Birbhum</c:v>
                </c:pt>
              </c:strCache>
            </c:strRef>
          </c:cat>
          <c:val>
            <c:numRef>
              <c:f>Sheet12!$C$2:$C$22</c:f>
            </c:numRef>
          </c:val>
        </c:ser>
        <c:ser>
          <c:idx val="2"/>
          <c:order val="2"/>
          <c:tx>
            <c:strRef>
              <c:f>Sheet12!$D$1</c:f>
              <c:strCache>
                <c:ptCount val="1"/>
                <c:pt idx="0">
                  <c:v>Total Electors </c:v>
                </c:pt>
              </c:strCache>
            </c:strRef>
          </c:tx>
          <c:invertIfNegative val="0"/>
          <c:cat>
            <c:strRef>
              <c:f>Sheet12!$A$2:$A$22</c:f>
              <c:strCache>
                <c:ptCount val="21"/>
                <c:pt idx="1">
                  <c:v>Coochbehar</c:v>
                </c:pt>
                <c:pt idx="2">
                  <c:v>Jalpaiguri</c:v>
                </c:pt>
                <c:pt idx="3">
                  <c:v>Darjeeling</c:v>
                </c:pt>
                <c:pt idx="4">
                  <c:v>Uttar Dinajpur</c:v>
                </c:pt>
                <c:pt idx="5">
                  <c:v>Dakshin Dinajpur</c:v>
                </c:pt>
                <c:pt idx="6">
                  <c:v>Malda</c:v>
                </c:pt>
                <c:pt idx="7">
                  <c:v>Murshidabad</c:v>
                </c:pt>
                <c:pt idx="8">
                  <c:v>Nadia</c:v>
                </c:pt>
                <c:pt idx="9">
                  <c:v>North 24 Pgs</c:v>
                </c:pt>
                <c:pt idx="10">
                  <c:v>South 24 Pgs</c:v>
                </c:pt>
                <c:pt idx="11">
                  <c:v>Kolkata south</c:v>
                </c:pt>
                <c:pt idx="12">
                  <c:v>Kolkata North</c:v>
                </c:pt>
                <c:pt idx="13">
                  <c:v>Howrah</c:v>
                </c:pt>
                <c:pt idx="14">
                  <c:v>Hooghly</c:v>
                </c:pt>
                <c:pt idx="15">
                  <c:v>Purbo Medinipur</c:v>
                </c:pt>
                <c:pt idx="16">
                  <c:v>Paschim Medinipur</c:v>
                </c:pt>
                <c:pt idx="17">
                  <c:v>Purulia</c:v>
                </c:pt>
                <c:pt idx="18">
                  <c:v>Bankura</c:v>
                </c:pt>
                <c:pt idx="19">
                  <c:v>Burdwan</c:v>
                </c:pt>
                <c:pt idx="20">
                  <c:v>Birbhum</c:v>
                </c:pt>
              </c:strCache>
            </c:strRef>
          </c:cat>
          <c:val>
            <c:numRef>
              <c:f>Sheet12!$D$2:$D$22</c:f>
            </c:numRef>
          </c:val>
        </c:ser>
        <c:ser>
          <c:idx val="3"/>
          <c:order val="3"/>
          <c:tx>
            <c:strRef>
              <c:f>Sheet12!$E$1</c:f>
              <c:strCache>
                <c:ptCount val="1"/>
                <c:pt idx="0">
                  <c:v>Preparation &amp; Printing of E.Rolls</c:v>
                </c:pt>
              </c:strCache>
            </c:strRef>
          </c:tx>
          <c:invertIfNegative val="0"/>
          <c:cat>
            <c:strRef>
              <c:f>Sheet12!$A$2:$A$22</c:f>
              <c:strCache>
                <c:ptCount val="21"/>
                <c:pt idx="1">
                  <c:v>Coochbehar</c:v>
                </c:pt>
                <c:pt idx="2">
                  <c:v>Jalpaiguri</c:v>
                </c:pt>
                <c:pt idx="3">
                  <c:v>Darjeeling</c:v>
                </c:pt>
                <c:pt idx="4">
                  <c:v>Uttar Dinajpur</c:v>
                </c:pt>
                <c:pt idx="5">
                  <c:v>Dakshin Dinajpur</c:v>
                </c:pt>
                <c:pt idx="6">
                  <c:v>Malda</c:v>
                </c:pt>
                <c:pt idx="7">
                  <c:v>Murshidabad</c:v>
                </c:pt>
                <c:pt idx="8">
                  <c:v>Nadia</c:v>
                </c:pt>
                <c:pt idx="9">
                  <c:v>North 24 Pgs</c:v>
                </c:pt>
                <c:pt idx="10">
                  <c:v>South 24 Pgs</c:v>
                </c:pt>
                <c:pt idx="11">
                  <c:v>Kolkata south</c:v>
                </c:pt>
                <c:pt idx="12">
                  <c:v>Kolkata North</c:v>
                </c:pt>
                <c:pt idx="13">
                  <c:v>Howrah</c:v>
                </c:pt>
                <c:pt idx="14">
                  <c:v>Hooghly</c:v>
                </c:pt>
                <c:pt idx="15">
                  <c:v>Purbo Medinipur</c:v>
                </c:pt>
                <c:pt idx="16">
                  <c:v>Paschim Medinipur</c:v>
                </c:pt>
                <c:pt idx="17">
                  <c:v>Purulia</c:v>
                </c:pt>
                <c:pt idx="18">
                  <c:v>Bankura</c:v>
                </c:pt>
                <c:pt idx="19">
                  <c:v>Burdwan</c:v>
                </c:pt>
                <c:pt idx="20">
                  <c:v>Birbhum</c:v>
                </c:pt>
              </c:strCache>
            </c:strRef>
          </c:cat>
          <c:val>
            <c:numRef>
              <c:f>Sheet12!$E$2:$E$22</c:f>
            </c:numRef>
          </c:val>
        </c:ser>
        <c:ser>
          <c:idx val="4"/>
          <c:order val="4"/>
          <c:tx>
            <c:strRef>
              <c:f>Sheet12!$F$1</c:f>
              <c:strCache>
                <c:ptCount val="1"/>
                <c:pt idx="0">
                  <c:v>Issue of EPIC</c:v>
                </c:pt>
              </c:strCache>
            </c:strRef>
          </c:tx>
          <c:invertIfNegative val="0"/>
          <c:cat>
            <c:strRef>
              <c:f>Sheet12!$A$2:$A$22</c:f>
              <c:strCache>
                <c:ptCount val="21"/>
                <c:pt idx="1">
                  <c:v>Coochbehar</c:v>
                </c:pt>
                <c:pt idx="2">
                  <c:v>Jalpaiguri</c:v>
                </c:pt>
                <c:pt idx="3">
                  <c:v>Darjeeling</c:v>
                </c:pt>
                <c:pt idx="4">
                  <c:v>Uttar Dinajpur</c:v>
                </c:pt>
                <c:pt idx="5">
                  <c:v>Dakshin Dinajpur</c:v>
                </c:pt>
                <c:pt idx="6">
                  <c:v>Malda</c:v>
                </c:pt>
                <c:pt idx="7">
                  <c:v>Murshidabad</c:v>
                </c:pt>
                <c:pt idx="8">
                  <c:v>Nadia</c:v>
                </c:pt>
                <c:pt idx="9">
                  <c:v>North 24 Pgs</c:v>
                </c:pt>
                <c:pt idx="10">
                  <c:v>South 24 Pgs</c:v>
                </c:pt>
                <c:pt idx="11">
                  <c:v>Kolkata south</c:v>
                </c:pt>
                <c:pt idx="12">
                  <c:v>Kolkata North</c:v>
                </c:pt>
                <c:pt idx="13">
                  <c:v>Howrah</c:v>
                </c:pt>
                <c:pt idx="14">
                  <c:v>Hooghly</c:v>
                </c:pt>
                <c:pt idx="15">
                  <c:v>Purbo Medinipur</c:v>
                </c:pt>
                <c:pt idx="16">
                  <c:v>Paschim Medinipur</c:v>
                </c:pt>
                <c:pt idx="17">
                  <c:v>Purulia</c:v>
                </c:pt>
                <c:pt idx="18">
                  <c:v>Bankura</c:v>
                </c:pt>
                <c:pt idx="19">
                  <c:v>Burdwan</c:v>
                </c:pt>
                <c:pt idx="20">
                  <c:v>Birbhum</c:v>
                </c:pt>
              </c:strCache>
            </c:strRef>
          </c:cat>
          <c:val>
            <c:numRef>
              <c:f>Sheet12!$F$2:$F$22</c:f>
            </c:numRef>
          </c:val>
        </c:ser>
        <c:ser>
          <c:idx val="5"/>
          <c:order val="5"/>
          <c:tx>
            <c:strRef>
              <c:f>Sheet12!$G$1</c:f>
              <c:strCache>
                <c:ptCount val="1"/>
                <c:pt idx="0">
                  <c:v>Total Expenditure on Electoral Rolls and EPICs </c:v>
                </c:pt>
              </c:strCache>
            </c:strRef>
          </c:tx>
          <c:invertIfNegative val="0"/>
          <c:cat>
            <c:strRef>
              <c:f>Sheet12!$A$2:$A$22</c:f>
              <c:strCache>
                <c:ptCount val="21"/>
                <c:pt idx="1">
                  <c:v>Coochbehar</c:v>
                </c:pt>
                <c:pt idx="2">
                  <c:v>Jalpaiguri</c:v>
                </c:pt>
                <c:pt idx="3">
                  <c:v>Darjeeling</c:v>
                </c:pt>
                <c:pt idx="4">
                  <c:v>Uttar Dinajpur</c:v>
                </c:pt>
                <c:pt idx="5">
                  <c:v>Dakshin Dinajpur</c:v>
                </c:pt>
                <c:pt idx="6">
                  <c:v>Malda</c:v>
                </c:pt>
                <c:pt idx="7">
                  <c:v>Murshidabad</c:v>
                </c:pt>
                <c:pt idx="8">
                  <c:v>Nadia</c:v>
                </c:pt>
                <c:pt idx="9">
                  <c:v>North 24 Pgs</c:v>
                </c:pt>
                <c:pt idx="10">
                  <c:v>South 24 Pgs</c:v>
                </c:pt>
                <c:pt idx="11">
                  <c:v>Kolkata south</c:v>
                </c:pt>
                <c:pt idx="12">
                  <c:v>Kolkata North</c:v>
                </c:pt>
                <c:pt idx="13">
                  <c:v>Howrah</c:v>
                </c:pt>
                <c:pt idx="14">
                  <c:v>Hooghly</c:v>
                </c:pt>
                <c:pt idx="15">
                  <c:v>Purbo Medinipur</c:v>
                </c:pt>
                <c:pt idx="16">
                  <c:v>Paschim Medinipur</c:v>
                </c:pt>
                <c:pt idx="17">
                  <c:v>Purulia</c:v>
                </c:pt>
                <c:pt idx="18">
                  <c:v>Bankura</c:v>
                </c:pt>
                <c:pt idx="19">
                  <c:v>Burdwan</c:v>
                </c:pt>
                <c:pt idx="20">
                  <c:v>Birbhum</c:v>
                </c:pt>
              </c:strCache>
            </c:strRef>
          </c:cat>
          <c:val>
            <c:numRef>
              <c:f>Sheet12!$G$2:$G$22</c:f>
            </c:numRef>
          </c:val>
        </c:ser>
        <c:ser>
          <c:idx val="6"/>
          <c:order val="6"/>
          <c:tx>
            <c:strRef>
              <c:f>Sheet12!$H$1</c:f>
              <c:strCache>
                <c:ptCount val="1"/>
              </c:strCache>
            </c:strRef>
          </c:tx>
          <c:invertIfNegative val="0"/>
          <c:cat>
            <c:strRef>
              <c:f>Sheet12!$A$2:$A$22</c:f>
              <c:strCache>
                <c:ptCount val="21"/>
                <c:pt idx="1">
                  <c:v>Coochbehar</c:v>
                </c:pt>
                <c:pt idx="2">
                  <c:v>Jalpaiguri</c:v>
                </c:pt>
                <c:pt idx="3">
                  <c:v>Darjeeling</c:v>
                </c:pt>
                <c:pt idx="4">
                  <c:v>Uttar Dinajpur</c:v>
                </c:pt>
                <c:pt idx="5">
                  <c:v>Dakshin Dinajpur</c:v>
                </c:pt>
                <c:pt idx="6">
                  <c:v>Malda</c:v>
                </c:pt>
                <c:pt idx="7">
                  <c:v>Murshidabad</c:v>
                </c:pt>
                <c:pt idx="8">
                  <c:v>Nadia</c:v>
                </c:pt>
                <c:pt idx="9">
                  <c:v>North 24 Pgs</c:v>
                </c:pt>
                <c:pt idx="10">
                  <c:v>South 24 Pgs</c:v>
                </c:pt>
                <c:pt idx="11">
                  <c:v>Kolkata south</c:v>
                </c:pt>
                <c:pt idx="12">
                  <c:v>Kolkata North</c:v>
                </c:pt>
                <c:pt idx="13">
                  <c:v>Howrah</c:v>
                </c:pt>
                <c:pt idx="14">
                  <c:v>Hooghly</c:v>
                </c:pt>
                <c:pt idx="15">
                  <c:v>Purbo Medinipur</c:v>
                </c:pt>
                <c:pt idx="16">
                  <c:v>Paschim Medinipur</c:v>
                </c:pt>
                <c:pt idx="17">
                  <c:v>Purulia</c:v>
                </c:pt>
                <c:pt idx="18">
                  <c:v>Bankura</c:v>
                </c:pt>
                <c:pt idx="19">
                  <c:v>Burdwan</c:v>
                </c:pt>
                <c:pt idx="20">
                  <c:v>Birbhum</c:v>
                </c:pt>
              </c:strCache>
            </c:strRef>
          </c:cat>
          <c:val>
            <c:numRef>
              <c:f>Sheet12!$H$2:$H$22</c:f>
            </c:numRef>
          </c:val>
        </c:ser>
        <c:ser>
          <c:idx val="7"/>
          <c:order val="7"/>
          <c:tx>
            <c:strRef>
              <c:f>Sheet12!$I$1</c:f>
              <c:strCache>
                <c:ptCount val="1"/>
                <c:pt idx="0">
                  <c:v>Expenditure Status on Electoral Rolls and EPICS </c:v>
                </c:pt>
              </c:strCache>
            </c:strRef>
          </c:tx>
          <c:invertIfNegative val="0"/>
          <c:cat>
            <c:strRef>
              <c:f>Sheet12!$A$2:$A$22</c:f>
              <c:strCache>
                <c:ptCount val="21"/>
                <c:pt idx="1">
                  <c:v>Coochbehar</c:v>
                </c:pt>
                <c:pt idx="2">
                  <c:v>Jalpaiguri</c:v>
                </c:pt>
                <c:pt idx="3">
                  <c:v>Darjeeling</c:v>
                </c:pt>
                <c:pt idx="4">
                  <c:v>Uttar Dinajpur</c:v>
                </c:pt>
                <c:pt idx="5">
                  <c:v>Dakshin Dinajpur</c:v>
                </c:pt>
                <c:pt idx="6">
                  <c:v>Malda</c:v>
                </c:pt>
                <c:pt idx="7">
                  <c:v>Murshidabad</c:v>
                </c:pt>
                <c:pt idx="8">
                  <c:v>Nadia</c:v>
                </c:pt>
                <c:pt idx="9">
                  <c:v>North 24 Pgs</c:v>
                </c:pt>
                <c:pt idx="10">
                  <c:v>South 24 Pgs</c:v>
                </c:pt>
                <c:pt idx="11">
                  <c:v>Kolkata south</c:v>
                </c:pt>
                <c:pt idx="12">
                  <c:v>Kolkata North</c:v>
                </c:pt>
                <c:pt idx="13">
                  <c:v>Howrah</c:v>
                </c:pt>
                <c:pt idx="14">
                  <c:v>Hooghly</c:v>
                </c:pt>
                <c:pt idx="15">
                  <c:v>Purbo Medinipur</c:v>
                </c:pt>
                <c:pt idx="16">
                  <c:v>Paschim Medinipur</c:v>
                </c:pt>
                <c:pt idx="17">
                  <c:v>Purulia</c:v>
                </c:pt>
                <c:pt idx="18">
                  <c:v>Bankura</c:v>
                </c:pt>
                <c:pt idx="19">
                  <c:v>Burdwan</c:v>
                </c:pt>
                <c:pt idx="20">
                  <c:v>Birbhum</c:v>
                </c:pt>
              </c:strCache>
            </c:strRef>
          </c:cat>
          <c:val>
            <c:numRef>
              <c:f>Sheet12!$I$2:$I$22</c:f>
            </c:numRef>
          </c:val>
        </c:ser>
        <c:ser>
          <c:idx val="8"/>
          <c:order val="8"/>
          <c:tx>
            <c:strRef>
              <c:f>Sheet12!$J$1</c:f>
              <c:strCache>
                <c:ptCount val="1"/>
              </c:strCache>
            </c:strRef>
          </c:tx>
          <c:invertIfNegative val="0"/>
          <c:cat>
            <c:strRef>
              <c:f>Sheet12!$A$2:$A$22</c:f>
              <c:strCache>
                <c:ptCount val="21"/>
                <c:pt idx="1">
                  <c:v>Coochbehar</c:v>
                </c:pt>
                <c:pt idx="2">
                  <c:v>Jalpaiguri</c:v>
                </c:pt>
                <c:pt idx="3">
                  <c:v>Darjeeling</c:v>
                </c:pt>
                <c:pt idx="4">
                  <c:v>Uttar Dinajpur</c:v>
                </c:pt>
                <c:pt idx="5">
                  <c:v>Dakshin Dinajpur</c:v>
                </c:pt>
                <c:pt idx="6">
                  <c:v>Malda</c:v>
                </c:pt>
                <c:pt idx="7">
                  <c:v>Murshidabad</c:v>
                </c:pt>
                <c:pt idx="8">
                  <c:v>Nadia</c:v>
                </c:pt>
                <c:pt idx="9">
                  <c:v>North 24 Pgs</c:v>
                </c:pt>
                <c:pt idx="10">
                  <c:v>South 24 Pgs</c:v>
                </c:pt>
                <c:pt idx="11">
                  <c:v>Kolkata south</c:v>
                </c:pt>
                <c:pt idx="12">
                  <c:v>Kolkata North</c:v>
                </c:pt>
                <c:pt idx="13">
                  <c:v>Howrah</c:v>
                </c:pt>
                <c:pt idx="14">
                  <c:v>Hooghly</c:v>
                </c:pt>
                <c:pt idx="15">
                  <c:v>Purbo Medinipur</c:v>
                </c:pt>
                <c:pt idx="16">
                  <c:v>Paschim Medinipur</c:v>
                </c:pt>
                <c:pt idx="17">
                  <c:v>Purulia</c:v>
                </c:pt>
                <c:pt idx="18">
                  <c:v>Bankura</c:v>
                </c:pt>
                <c:pt idx="19">
                  <c:v>Burdwan</c:v>
                </c:pt>
                <c:pt idx="20">
                  <c:v>Birbhum</c:v>
                </c:pt>
              </c:strCache>
            </c:strRef>
          </c:cat>
          <c:val>
            <c:numRef>
              <c:f>Sheet12!$J$2:$J$22</c:f>
            </c:numRef>
          </c:val>
        </c:ser>
        <c:ser>
          <c:idx val="9"/>
          <c:order val="9"/>
          <c:tx>
            <c:strRef>
              <c:f>Sheet12!$K$1</c:f>
              <c:strCache>
                <c:ptCount val="1"/>
              </c:strCache>
            </c:strRef>
          </c:tx>
          <c:invertIfNegative val="0"/>
          <c:cat>
            <c:strRef>
              <c:f>Sheet12!$A$2:$A$22</c:f>
              <c:strCache>
                <c:ptCount val="21"/>
                <c:pt idx="1">
                  <c:v>Coochbehar</c:v>
                </c:pt>
                <c:pt idx="2">
                  <c:v>Jalpaiguri</c:v>
                </c:pt>
                <c:pt idx="3">
                  <c:v>Darjeeling</c:v>
                </c:pt>
                <c:pt idx="4">
                  <c:v>Uttar Dinajpur</c:v>
                </c:pt>
                <c:pt idx="5">
                  <c:v>Dakshin Dinajpur</c:v>
                </c:pt>
                <c:pt idx="6">
                  <c:v>Malda</c:v>
                </c:pt>
                <c:pt idx="7">
                  <c:v>Murshidabad</c:v>
                </c:pt>
                <c:pt idx="8">
                  <c:v>Nadia</c:v>
                </c:pt>
                <c:pt idx="9">
                  <c:v>North 24 Pgs</c:v>
                </c:pt>
                <c:pt idx="10">
                  <c:v>South 24 Pgs</c:v>
                </c:pt>
                <c:pt idx="11">
                  <c:v>Kolkata south</c:v>
                </c:pt>
                <c:pt idx="12">
                  <c:v>Kolkata North</c:v>
                </c:pt>
                <c:pt idx="13">
                  <c:v>Howrah</c:v>
                </c:pt>
                <c:pt idx="14">
                  <c:v>Hooghly</c:v>
                </c:pt>
                <c:pt idx="15">
                  <c:v>Purbo Medinipur</c:v>
                </c:pt>
                <c:pt idx="16">
                  <c:v>Paschim Medinipur</c:v>
                </c:pt>
                <c:pt idx="17">
                  <c:v>Purulia</c:v>
                </c:pt>
                <c:pt idx="18">
                  <c:v>Bankura</c:v>
                </c:pt>
                <c:pt idx="19">
                  <c:v>Burdwan</c:v>
                </c:pt>
                <c:pt idx="20">
                  <c:v>Birbhum</c:v>
                </c:pt>
              </c:strCache>
            </c:strRef>
          </c:cat>
          <c:val>
            <c:numRef>
              <c:f>Sheet12!$K$2:$K$22</c:f>
            </c:numRef>
          </c:val>
        </c:ser>
        <c:ser>
          <c:idx val="10"/>
          <c:order val="10"/>
          <c:tx>
            <c:strRef>
              <c:f>Sheet12!$L$1</c:f>
              <c:strCache>
                <c:ptCount val="1"/>
                <c:pt idx="0">
                  <c:v>% Expenditure on Electoral Rolls and EPICs </c:v>
                </c:pt>
              </c:strCache>
            </c:strRef>
          </c:tx>
          <c:invertIfNegative val="0"/>
          <c:cat>
            <c:strRef>
              <c:f>Sheet12!$A$2:$A$22</c:f>
              <c:strCache>
                <c:ptCount val="21"/>
                <c:pt idx="1">
                  <c:v>Coochbehar</c:v>
                </c:pt>
                <c:pt idx="2">
                  <c:v>Jalpaiguri</c:v>
                </c:pt>
                <c:pt idx="3">
                  <c:v>Darjeeling</c:v>
                </c:pt>
                <c:pt idx="4">
                  <c:v>Uttar Dinajpur</c:v>
                </c:pt>
                <c:pt idx="5">
                  <c:v>Dakshin Dinajpur</c:v>
                </c:pt>
                <c:pt idx="6">
                  <c:v>Malda</c:v>
                </c:pt>
                <c:pt idx="7">
                  <c:v>Murshidabad</c:v>
                </c:pt>
                <c:pt idx="8">
                  <c:v>Nadia</c:v>
                </c:pt>
                <c:pt idx="9">
                  <c:v>North 24 Pgs</c:v>
                </c:pt>
                <c:pt idx="10">
                  <c:v>South 24 Pgs</c:v>
                </c:pt>
                <c:pt idx="11">
                  <c:v>Kolkata south</c:v>
                </c:pt>
                <c:pt idx="12">
                  <c:v>Kolkata North</c:v>
                </c:pt>
                <c:pt idx="13">
                  <c:v>Howrah</c:v>
                </c:pt>
                <c:pt idx="14">
                  <c:v>Hooghly</c:v>
                </c:pt>
                <c:pt idx="15">
                  <c:v>Purbo Medinipur</c:v>
                </c:pt>
                <c:pt idx="16">
                  <c:v>Paschim Medinipur</c:v>
                </c:pt>
                <c:pt idx="17">
                  <c:v>Purulia</c:v>
                </c:pt>
                <c:pt idx="18">
                  <c:v>Bankura</c:v>
                </c:pt>
                <c:pt idx="19">
                  <c:v>Burdwan</c:v>
                </c:pt>
                <c:pt idx="20">
                  <c:v>Birbhum</c:v>
                </c:pt>
              </c:strCache>
            </c:strRef>
          </c:cat>
          <c:val>
            <c:numRef>
              <c:f>Sheet12!$L$2:$L$22</c:f>
            </c:numRef>
          </c:val>
        </c:ser>
        <c:ser>
          <c:idx val="11"/>
          <c:order val="11"/>
          <c:tx>
            <c:strRef>
              <c:f>Sheet12!$M$1</c:f>
              <c:strCache>
                <c:ptCount val="1"/>
                <c:pt idx="0">
                  <c:v>Wages</c:v>
                </c:pt>
              </c:strCache>
            </c:strRef>
          </c:tx>
          <c:invertIfNegative val="0"/>
          <c:cat>
            <c:strRef>
              <c:f>Sheet12!$A$2:$A$22</c:f>
              <c:strCache>
                <c:ptCount val="21"/>
                <c:pt idx="1">
                  <c:v>Coochbehar</c:v>
                </c:pt>
                <c:pt idx="2">
                  <c:v>Jalpaiguri</c:v>
                </c:pt>
                <c:pt idx="3">
                  <c:v>Darjeeling</c:v>
                </c:pt>
                <c:pt idx="4">
                  <c:v>Uttar Dinajpur</c:v>
                </c:pt>
                <c:pt idx="5">
                  <c:v>Dakshin Dinajpur</c:v>
                </c:pt>
                <c:pt idx="6">
                  <c:v>Malda</c:v>
                </c:pt>
                <c:pt idx="7">
                  <c:v>Murshidabad</c:v>
                </c:pt>
                <c:pt idx="8">
                  <c:v>Nadia</c:v>
                </c:pt>
                <c:pt idx="9">
                  <c:v>North 24 Pgs</c:v>
                </c:pt>
                <c:pt idx="10">
                  <c:v>South 24 Pgs</c:v>
                </c:pt>
                <c:pt idx="11">
                  <c:v>Kolkata south</c:v>
                </c:pt>
                <c:pt idx="12">
                  <c:v>Kolkata North</c:v>
                </c:pt>
                <c:pt idx="13">
                  <c:v>Howrah</c:v>
                </c:pt>
                <c:pt idx="14">
                  <c:v>Hooghly</c:v>
                </c:pt>
                <c:pt idx="15">
                  <c:v>Purbo Medinipur</c:v>
                </c:pt>
                <c:pt idx="16">
                  <c:v>Paschim Medinipur</c:v>
                </c:pt>
                <c:pt idx="17">
                  <c:v>Purulia</c:v>
                </c:pt>
                <c:pt idx="18">
                  <c:v>Bankura</c:v>
                </c:pt>
                <c:pt idx="19">
                  <c:v>Burdwan</c:v>
                </c:pt>
                <c:pt idx="20">
                  <c:v>Birbhum</c:v>
                </c:pt>
              </c:strCache>
            </c:strRef>
          </c:cat>
          <c:val>
            <c:numRef>
              <c:f>Sheet12!$M$2:$M$22</c:f>
            </c:numRef>
          </c:val>
        </c:ser>
        <c:ser>
          <c:idx val="12"/>
          <c:order val="12"/>
          <c:tx>
            <c:strRef>
              <c:f>Sheet12!$N$1</c:f>
              <c:strCache>
                <c:ptCount val="1"/>
              </c:strCache>
            </c:strRef>
          </c:tx>
          <c:invertIfNegative val="0"/>
          <c:cat>
            <c:strRef>
              <c:f>Sheet12!$A$2:$A$22</c:f>
              <c:strCache>
                <c:ptCount val="21"/>
                <c:pt idx="1">
                  <c:v>Coochbehar</c:v>
                </c:pt>
                <c:pt idx="2">
                  <c:v>Jalpaiguri</c:v>
                </c:pt>
                <c:pt idx="3">
                  <c:v>Darjeeling</c:v>
                </c:pt>
                <c:pt idx="4">
                  <c:v>Uttar Dinajpur</c:v>
                </c:pt>
                <c:pt idx="5">
                  <c:v>Dakshin Dinajpur</c:v>
                </c:pt>
                <c:pt idx="6">
                  <c:v>Malda</c:v>
                </c:pt>
                <c:pt idx="7">
                  <c:v>Murshidabad</c:v>
                </c:pt>
                <c:pt idx="8">
                  <c:v>Nadia</c:v>
                </c:pt>
                <c:pt idx="9">
                  <c:v>North 24 Pgs</c:v>
                </c:pt>
                <c:pt idx="10">
                  <c:v>South 24 Pgs</c:v>
                </c:pt>
                <c:pt idx="11">
                  <c:v>Kolkata south</c:v>
                </c:pt>
                <c:pt idx="12">
                  <c:v>Kolkata North</c:v>
                </c:pt>
                <c:pt idx="13">
                  <c:v>Howrah</c:v>
                </c:pt>
                <c:pt idx="14">
                  <c:v>Hooghly</c:v>
                </c:pt>
                <c:pt idx="15">
                  <c:v>Purbo Medinipur</c:v>
                </c:pt>
                <c:pt idx="16">
                  <c:v>Paschim Medinipur</c:v>
                </c:pt>
                <c:pt idx="17">
                  <c:v>Purulia</c:v>
                </c:pt>
                <c:pt idx="18">
                  <c:v>Bankura</c:v>
                </c:pt>
                <c:pt idx="19">
                  <c:v>Burdwan</c:v>
                </c:pt>
                <c:pt idx="20">
                  <c:v>Birbhum</c:v>
                </c:pt>
              </c:strCache>
            </c:strRef>
          </c:cat>
          <c:val>
            <c:numRef>
              <c:f>Sheet12!$N$2:$N$22</c:f>
            </c:numRef>
          </c:val>
        </c:ser>
        <c:ser>
          <c:idx val="13"/>
          <c:order val="13"/>
          <c:tx>
            <c:strRef>
              <c:f>Sheet12!$O$1</c:f>
              <c:strCache>
                <c:ptCount val="1"/>
              </c:strCache>
            </c:strRef>
          </c:tx>
          <c:invertIfNegative val="0"/>
          <c:cat>
            <c:strRef>
              <c:f>Sheet12!$A$2:$A$22</c:f>
              <c:strCache>
                <c:ptCount val="21"/>
                <c:pt idx="1">
                  <c:v>Coochbehar</c:v>
                </c:pt>
                <c:pt idx="2">
                  <c:v>Jalpaiguri</c:v>
                </c:pt>
                <c:pt idx="3">
                  <c:v>Darjeeling</c:v>
                </c:pt>
                <c:pt idx="4">
                  <c:v>Uttar Dinajpur</c:v>
                </c:pt>
                <c:pt idx="5">
                  <c:v>Dakshin Dinajpur</c:v>
                </c:pt>
                <c:pt idx="6">
                  <c:v>Malda</c:v>
                </c:pt>
                <c:pt idx="7">
                  <c:v>Murshidabad</c:v>
                </c:pt>
                <c:pt idx="8">
                  <c:v>Nadia</c:v>
                </c:pt>
                <c:pt idx="9">
                  <c:v>North 24 Pgs</c:v>
                </c:pt>
                <c:pt idx="10">
                  <c:v>South 24 Pgs</c:v>
                </c:pt>
                <c:pt idx="11">
                  <c:v>Kolkata south</c:v>
                </c:pt>
                <c:pt idx="12">
                  <c:v>Kolkata North</c:v>
                </c:pt>
                <c:pt idx="13">
                  <c:v>Howrah</c:v>
                </c:pt>
                <c:pt idx="14">
                  <c:v>Hooghly</c:v>
                </c:pt>
                <c:pt idx="15">
                  <c:v>Purbo Medinipur</c:v>
                </c:pt>
                <c:pt idx="16">
                  <c:v>Paschim Medinipur</c:v>
                </c:pt>
                <c:pt idx="17">
                  <c:v>Purulia</c:v>
                </c:pt>
                <c:pt idx="18">
                  <c:v>Bankura</c:v>
                </c:pt>
                <c:pt idx="19">
                  <c:v>Burdwan</c:v>
                </c:pt>
                <c:pt idx="20">
                  <c:v>Birbhum</c:v>
                </c:pt>
              </c:strCache>
            </c:strRef>
          </c:cat>
          <c:val>
            <c:numRef>
              <c:f>Sheet12!$O$2:$O$22</c:f>
            </c:numRef>
          </c:val>
        </c:ser>
        <c:ser>
          <c:idx val="14"/>
          <c:order val="14"/>
          <c:tx>
            <c:strRef>
              <c:f>Sheet12!$P$1</c:f>
              <c:strCache>
                <c:ptCount val="1"/>
                <c:pt idx="0">
                  <c:v>% Expenditure on Wages </c:v>
                </c:pt>
              </c:strCache>
            </c:strRef>
          </c:tx>
          <c:invertIfNegative val="0"/>
          <c:cat>
            <c:strRef>
              <c:f>Sheet12!$A$2:$A$22</c:f>
              <c:strCache>
                <c:ptCount val="21"/>
                <c:pt idx="1">
                  <c:v>Coochbehar</c:v>
                </c:pt>
                <c:pt idx="2">
                  <c:v>Jalpaiguri</c:v>
                </c:pt>
                <c:pt idx="3">
                  <c:v>Darjeeling</c:v>
                </c:pt>
                <c:pt idx="4">
                  <c:v>Uttar Dinajpur</c:v>
                </c:pt>
                <c:pt idx="5">
                  <c:v>Dakshin Dinajpur</c:v>
                </c:pt>
                <c:pt idx="6">
                  <c:v>Malda</c:v>
                </c:pt>
                <c:pt idx="7">
                  <c:v>Murshidabad</c:v>
                </c:pt>
                <c:pt idx="8">
                  <c:v>Nadia</c:v>
                </c:pt>
                <c:pt idx="9">
                  <c:v>North 24 Pgs</c:v>
                </c:pt>
                <c:pt idx="10">
                  <c:v>South 24 Pgs</c:v>
                </c:pt>
                <c:pt idx="11">
                  <c:v>Kolkata south</c:v>
                </c:pt>
                <c:pt idx="12">
                  <c:v>Kolkata North</c:v>
                </c:pt>
                <c:pt idx="13">
                  <c:v>Howrah</c:v>
                </c:pt>
                <c:pt idx="14">
                  <c:v>Hooghly</c:v>
                </c:pt>
                <c:pt idx="15">
                  <c:v>Purbo Medinipur</c:v>
                </c:pt>
                <c:pt idx="16">
                  <c:v>Paschim Medinipur</c:v>
                </c:pt>
                <c:pt idx="17">
                  <c:v>Purulia</c:v>
                </c:pt>
                <c:pt idx="18">
                  <c:v>Bankura</c:v>
                </c:pt>
                <c:pt idx="19">
                  <c:v>Burdwan</c:v>
                </c:pt>
                <c:pt idx="20">
                  <c:v>Birbhum</c:v>
                </c:pt>
              </c:strCache>
            </c:strRef>
          </c:cat>
          <c:val>
            <c:numRef>
              <c:f>Sheet12!$P$2:$P$22</c:f>
            </c:numRef>
          </c:val>
        </c:ser>
        <c:ser>
          <c:idx val="15"/>
          <c:order val="15"/>
          <c:tx>
            <c:strRef>
              <c:f>Sheet12!$Q$1</c:f>
              <c:strCache>
                <c:ptCount val="1"/>
                <c:pt idx="0">
                  <c:v>Total Expenses on Honorarium and Allowances </c:v>
                </c:pt>
              </c:strCache>
            </c:strRef>
          </c:tx>
          <c:invertIfNegative val="0"/>
          <c:cat>
            <c:strRef>
              <c:f>Sheet12!$A$2:$A$22</c:f>
              <c:strCache>
                <c:ptCount val="21"/>
                <c:pt idx="1">
                  <c:v>Coochbehar</c:v>
                </c:pt>
                <c:pt idx="2">
                  <c:v>Jalpaiguri</c:v>
                </c:pt>
                <c:pt idx="3">
                  <c:v>Darjeeling</c:v>
                </c:pt>
                <c:pt idx="4">
                  <c:v>Uttar Dinajpur</c:v>
                </c:pt>
                <c:pt idx="5">
                  <c:v>Dakshin Dinajpur</c:v>
                </c:pt>
                <c:pt idx="6">
                  <c:v>Malda</c:v>
                </c:pt>
                <c:pt idx="7">
                  <c:v>Murshidabad</c:v>
                </c:pt>
                <c:pt idx="8">
                  <c:v>Nadia</c:v>
                </c:pt>
                <c:pt idx="9">
                  <c:v>North 24 Pgs</c:v>
                </c:pt>
                <c:pt idx="10">
                  <c:v>South 24 Pgs</c:v>
                </c:pt>
                <c:pt idx="11">
                  <c:v>Kolkata south</c:v>
                </c:pt>
                <c:pt idx="12">
                  <c:v>Kolkata North</c:v>
                </c:pt>
                <c:pt idx="13">
                  <c:v>Howrah</c:v>
                </c:pt>
                <c:pt idx="14">
                  <c:v>Hooghly</c:v>
                </c:pt>
                <c:pt idx="15">
                  <c:v>Purbo Medinipur</c:v>
                </c:pt>
                <c:pt idx="16">
                  <c:v>Paschim Medinipur</c:v>
                </c:pt>
                <c:pt idx="17">
                  <c:v>Purulia</c:v>
                </c:pt>
                <c:pt idx="18">
                  <c:v>Bankura</c:v>
                </c:pt>
                <c:pt idx="19">
                  <c:v>Burdwan</c:v>
                </c:pt>
                <c:pt idx="20">
                  <c:v>Birbhum</c:v>
                </c:pt>
              </c:strCache>
            </c:strRef>
          </c:cat>
          <c:val>
            <c:numRef>
              <c:f>Sheet12!$Q$2:$Q$22</c:f>
            </c:numRef>
          </c:val>
        </c:ser>
        <c:ser>
          <c:idx val="16"/>
          <c:order val="16"/>
          <c:tx>
            <c:strRef>
              <c:f>Sheet12!$R$1</c:f>
              <c:strCache>
                <c:ptCount val="1"/>
              </c:strCache>
            </c:strRef>
          </c:tx>
          <c:invertIfNegative val="0"/>
          <c:cat>
            <c:strRef>
              <c:f>Sheet12!$A$2:$A$22</c:f>
              <c:strCache>
                <c:ptCount val="21"/>
                <c:pt idx="1">
                  <c:v>Coochbehar</c:v>
                </c:pt>
                <c:pt idx="2">
                  <c:v>Jalpaiguri</c:v>
                </c:pt>
                <c:pt idx="3">
                  <c:v>Darjeeling</c:v>
                </c:pt>
                <c:pt idx="4">
                  <c:v>Uttar Dinajpur</c:v>
                </c:pt>
                <c:pt idx="5">
                  <c:v>Dakshin Dinajpur</c:v>
                </c:pt>
                <c:pt idx="6">
                  <c:v>Malda</c:v>
                </c:pt>
                <c:pt idx="7">
                  <c:v>Murshidabad</c:v>
                </c:pt>
                <c:pt idx="8">
                  <c:v>Nadia</c:v>
                </c:pt>
                <c:pt idx="9">
                  <c:v>North 24 Pgs</c:v>
                </c:pt>
                <c:pt idx="10">
                  <c:v>South 24 Pgs</c:v>
                </c:pt>
                <c:pt idx="11">
                  <c:v>Kolkata south</c:v>
                </c:pt>
                <c:pt idx="12">
                  <c:v>Kolkata North</c:v>
                </c:pt>
                <c:pt idx="13">
                  <c:v>Howrah</c:v>
                </c:pt>
                <c:pt idx="14">
                  <c:v>Hooghly</c:v>
                </c:pt>
                <c:pt idx="15">
                  <c:v>Purbo Medinipur</c:v>
                </c:pt>
                <c:pt idx="16">
                  <c:v>Paschim Medinipur</c:v>
                </c:pt>
                <c:pt idx="17">
                  <c:v>Purulia</c:v>
                </c:pt>
                <c:pt idx="18">
                  <c:v>Bankura</c:v>
                </c:pt>
                <c:pt idx="19">
                  <c:v>Burdwan</c:v>
                </c:pt>
                <c:pt idx="20">
                  <c:v>Birbhum</c:v>
                </c:pt>
              </c:strCache>
            </c:strRef>
          </c:cat>
          <c:val>
            <c:numRef>
              <c:f>Sheet12!$R$2:$R$22</c:f>
            </c:numRef>
          </c:val>
        </c:ser>
        <c:ser>
          <c:idx val="17"/>
          <c:order val="17"/>
          <c:tx>
            <c:strRef>
              <c:f>Sheet12!$S$1</c:f>
              <c:strCache>
                <c:ptCount val="1"/>
                <c:pt idx="0">
                  <c:v>% Expenditure on Honorarium and Allowances </c:v>
                </c:pt>
              </c:strCache>
            </c:strRef>
          </c:tx>
          <c:invertIfNegative val="0"/>
          <c:cat>
            <c:strRef>
              <c:f>Sheet12!$A$2:$A$22</c:f>
              <c:strCache>
                <c:ptCount val="21"/>
                <c:pt idx="1">
                  <c:v>Coochbehar</c:v>
                </c:pt>
                <c:pt idx="2">
                  <c:v>Jalpaiguri</c:v>
                </c:pt>
                <c:pt idx="3">
                  <c:v>Darjeeling</c:v>
                </c:pt>
                <c:pt idx="4">
                  <c:v>Uttar Dinajpur</c:v>
                </c:pt>
                <c:pt idx="5">
                  <c:v>Dakshin Dinajpur</c:v>
                </c:pt>
                <c:pt idx="6">
                  <c:v>Malda</c:v>
                </c:pt>
                <c:pt idx="7">
                  <c:v>Murshidabad</c:v>
                </c:pt>
                <c:pt idx="8">
                  <c:v>Nadia</c:v>
                </c:pt>
                <c:pt idx="9">
                  <c:v>North 24 Pgs</c:v>
                </c:pt>
                <c:pt idx="10">
                  <c:v>South 24 Pgs</c:v>
                </c:pt>
                <c:pt idx="11">
                  <c:v>Kolkata south</c:v>
                </c:pt>
                <c:pt idx="12">
                  <c:v>Kolkata North</c:v>
                </c:pt>
                <c:pt idx="13">
                  <c:v>Howrah</c:v>
                </c:pt>
                <c:pt idx="14">
                  <c:v>Hooghly</c:v>
                </c:pt>
                <c:pt idx="15">
                  <c:v>Purbo Medinipur</c:v>
                </c:pt>
                <c:pt idx="16">
                  <c:v>Paschim Medinipur</c:v>
                </c:pt>
                <c:pt idx="17">
                  <c:v>Purulia</c:v>
                </c:pt>
                <c:pt idx="18">
                  <c:v>Bankura</c:v>
                </c:pt>
                <c:pt idx="19">
                  <c:v>Burdwan</c:v>
                </c:pt>
                <c:pt idx="20">
                  <c:v>Birbhum</c:v>
                </c:pt>
              </c:strCache>
            </c:strRef>
          </c:cat>
          <c:val>
            <c:numRef>
              <c:f>Sheet12!$S$2:$S$22</c:f>
              <c:numCache>
                <c:formatCode>0</c:formatCode>
                <c:ptCount val="21"/>
                <c:pt idx="1">
                  <c:v>26.003041305446921</c:v>
                </c:pt>
                <c:pt idx="2">
                  <c:v>21.002472875225976</c:v>
                </c:pt>
                <c:pt idx="3">
                  <c:v>29.362528112449787</c:v>
                </c:pt>
                <c:pt idx="4">
                  <c:v>15.277284310538302</c:v>
                </c:pt>
                <c:pt idx="5">
                  <c:v>3.4452347670250969</c:v>
                </c:pt>
                <c:pt idx="6">
                  <c:v>14.293054216867489</c:v>
                </c:pt>
                <c:pt idx="7">
                  <c:v>9.6469909776082794</c:v>
                </c:pt>
                <c:pt idx="8">
                  <c:v>20.210646171363447</c:v>
                </c:pt>
                <c:pt idx="9">
                  <c:v>15.467554980027376</c:v>
                </c:pt>
                <c:pt idx="10">
                  <c:v>25.42628970099668</c:v>
                </c:pt>
                <c:pt idx="11">
                  <c:v>35.370188235779317</c:v>
                </c:pt>
                <c:pt idx="12">
                  <c:v>8.9842708333333334</c:v>
                </c:pt>
                <c:pt idx="13">
                  <c:v>10.564600142045455</c:v>
                </c:pt>
                <c:pt idx="14">
                  <c:v>31.123915595582041</c:v>
                </c:pt>
                <c:pt idx="15">
                  <c:v>36.00813920627666</c:v>
                </c:pt>
                <c:pt idx="16">
                  <c:v>35.844090056285083</c:v>
                </c:pt>
                <c:pt idx="17">
                  <c:v>37.555331247152587</c:v>
                </c:pt>
                <c:pt idx="18">
                  <c:v>30.351504128496408</c:v>
                </c:pt>
                <c:pt idx="19">
                  <c:v>3.1010252299501317</c:v>
                </c:pt>
                <c:pt idx="20">
                  <c:v>30.889502799552069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87519936"/>
        <c:axId val="1287524288"/>
        <c:axId val="0"/>
      </c:bar3DChart>
      <c:catAx>
        <c:axId val="12875199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1287524288"/>
        <c:crosses val="autoZero"/>
        <c:auto val="1"/>
        <c:lblAlgn val="ctr"/>
        <c:lblOffset val="100"/>
        <c:noMultiLvlLbl val="0"/>
      </c:catAx>
      <c:valAx>
        <c:axId val="1287524288"/>
        <c:scaling>
          <c:orientation val="minMax"/>
        </c:scaling>
        <c:delete val="0"/>
        <c:axPos val="l"/>
        <c:numFmt formatCode="0" sourceLinked="1"/>
        <c:majorTickMark val="none"/>
        <c:minorTickMark val="none"/>
        <c:tickLblPos val="nextTo"/>
        <c:crossAx val="12875199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0.15044</cdr:x>
      <cdr:y>0.24242</cdr:y>
    </cdr:from>
    <cdr:to>
      <cdr:x>0.1925</cdr:x>
      <cdr:y>0.86175</cdr:y>
    </cdr:to>
    <cdr:sp macro="" textlink="">
      <cdr:nvSpPr>
        <cdr:cNvPr id="2" name="Rounded Rectangle 1"/>
        <cdr:cNvSpPr/>
      </cdr:nvSpPr>
      <cdr:spPr>
        <a:xfrm xmlns:a="http://schemas.openxmlformats.org/drawingml/2006/main">
          <a:off x="1295400" y="1219200"/>
          <a:ext cx="362162" cy="3114734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en-US" sz="1800" b="1" dirty="0" err="1">
              <a:solidFill>
                <a:sysClr val="windowText" lastClr="000000"/>
              </a:solidFill>
            </a:rPr>
            <a:t>Jalpaiguri</a:t>
          </a:r>
          <a:r>
            <a:rPr lang="en-US" b="1" dirty="0">
              <a:solidFill>
                <a:sysClr val="windowText" lastClr="000000"/>
              </a:solidFill>
            </a:rPr>
            <a:t> </a:t>
          </a:r>
        </a:p>
      </cdr:txBody>
    </cdr:sp>
  </cdr:relSizeAnchor>
  <cdr:relSizeAnchor xmlns:cdr="http://schemas.openxmlformats.org/drawingml/2006/chartDrawing">
    <cdr:from>
      <cdr:x>0.19469</cdr:x>
      <cdr:y>0.47273</cdr:y>
    </cdr:from>
    <cdr:to>
      <cdr:x>0.23241</cdr:x>
      <cdr:y>0.87176</cdr:y>
    </cdr:to>
    <cdr:sp macro="" textlink="">
      <cdr:nvSpPr>
        <cdr:cNvPr id="3" name="Rounded Rectangle 2"/>
        <cdr:cNvSpPr/>
      </cdr:nvSpPr>
      <cdr:spPr>
        <a:xfrm xmlns:a="http://schemas.openxmlformats.org/drawingml/2006/main">
          <a:off x="1676400" y="1981200"/>
          <a:ext cx="324792" cy="1672335"/>
        </a:xfrm>
        <a:prstGeom xmlns:a="http://schemas.openxmlformats.org/drawingml/2006/main" prst="roundRect">
          <a:avLst/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sz="1200" b="1" dirty="0"/>
            <a:t>DARJEELING</a:t>
          </a:r>
          <a:endParaRPr lang="en-US" sz="1000" b="1" dirty="0"/>
        </a:p>
      </cdr:txBody>
    </cdr:sp>
  </cdr:relSizeAnchor>
  <cdr:relSizeAnchor xmlns:cdr="http://schemas.openxmlformats.org/drawingml/2006/chartDrawing">
    <cdr:from>
      <cdr:x>0.23894</cdr:x>
      <cdr:y>0.30909</cdr:y>
    </cdr:from>
    <cdr:to>
      <cdr:x>0.27397</cdr:x>
      <cdr:y>0.87706</cdr:y>
    </cdr:to>
    <cdr:sp macro="" textlink="">
      <cdr:nvSpPr>
        <cdr:cNvPr id="4" name="Rounded Rectangle 3"/>
        <cdr:cNvSpPr/>
      </cdr:nvSpPr>
      <cdr:spPr>
        <a:xfrm xmlns:a="http://schemas.openxmlformats.org/drawingml/2006/main">
          <a:off x="2057400" y="1295400"/>
          <a:ext cx="301630" cy="2380362"/>
        </a:xfrm>
        <a:prstGeom xmlns:a="http://schemas.openxmlformats.org/drawingml/2006/main" prst="roundRect">
          <a:avLst/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en-US" b="1" dirty="0"/>
            <a:t>Uttar  </a:t>
          </a:r>
          <a:r>
            <a:rPr lang="en-US" b="1" dirty="0" err="1"/>
            <a:t>DinajpuR</a:t>
          </a:r>
          <a:endParaRPr lang="en-US" b="1" dirty="0"/>
        </a:p>
      </cdr:txBody>
    </cdr:sp>
  </cdr:relSizeAnchor>
  <cdr:relSizeAnchor xmlns:cdr="http://schemas.openxmlformats.org/drawingml/2006/chartDrawing">
    <cdr:from>
      <cdr:x>0.27434</cdr:x>
      <cdr:y>0.41818</cdr:y>
    </cdr:from>
    <cdr:to>
      <cdr:x>0.3091</cdr:x>
      <cdr:y>0.86216</cdr:y>
    </cdr:to>
    <cdr:sp macro="" textlink="">
      <cdr:nvSpPr>
        <cdr:cNvPr id="5" name="Rounded Rectangle 4"/>
        <cdr:cNvSpPr/>
      </cdr:nvSpPr>
      <cdr:spPr>
        <a:xfrm xmlns:a="http://schemas.openxmlformats.org/drawingml/2006/main">
          <a:off x="2362200" y="1752600"/>
          <a:ext cx="299304" cy="1860721"/>
        </a:xfrm>
        <a:prstGeom xmlns:a="http://schemas.openxmlformats.org/drawingml/2006/main" prst="roundRect">
          <a:avLst/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en-US" sz="1050" b="1" dirty="0" err="1"/>
            <a:t>Dakshin</a:t>
          </a:r>
          <a:endParaRPr lang="en-US" sz="1050" b="1" dirty="0"/>
        </a:p>
        <a:p xmlns:a="http://schemas.openxmlformats.org/drawingml/2006/main">
          <a:pPr algn="ctr"/>
          <a:r>
            <a:rPr lang="en-US" sz="1050" b="1" dirty="0" err="1"/>
            <a:t>Dinaj</a:t>
          </a:r>
          <a:r>
            <a:rPr lang="en-US" sz="1050" b="1" dirty="0"/>
            <a:t> </a:t>
          </a:r>
        </a:p>
      </cdr:txBody>
    </cdr:sp>
  </cdr:relSizeAnchor>
  <cdr:relSizeAnchor xmlns:cdr="http://schemas.openxmlformats.org/drawingml/2006/chartDrawing">
    <cdr:from>
      <cdr:x>0.31858</cdr:x>
      <cdr:y>0.25758</cdr:y>
    </cdr:from>
    <cdr:to>
      <cdr:x>0.35609</cdr:x>
      <cdr:y>0.83499</cdr:y>
    </cdr:to>
    <cdr:sp macro="" textlink="">
      <cdr:nvSpPr>
        <cdr:cNvPr id="6" name="Rounded Rectangle 5"/>
        <cdr:cNvSpPr/>
      </cdr:nvSpPr>
      <cdr:spPr>
        <a:xfrm xmlns:a="http://schemas.openxmlformats.org/drawingml/2006/main">
          <a:off x="2743200" y="1295400"/>
          <a:ext cx="322984" cy="2903910"/>
        </a:xfrm>
        <a:prstGeom xmlns:a="http://schemas.openxmlformats.org/drawingml/2006/main" prst="roundRect">
          <a:avLst/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  <a:p xmlns:a="http://schemas.openxmlformats.org/drawingml/2006/main">
          <a:endParaRPr lang="en-US"/>
        </a:p>
        <a:p xmlns:a="http://schemas.openxmlformats.org/drawingml/2006/main">
          <a:endParaRPr lang="en-US"/>
        </a:p>
        <a:p xmlns:a="http://schemas.openxmlformats.org/drawingml/2006/main">
          <a:endParaRPr lang="en-US"/>
        </a:p>
        <a:p xmlns:a="http://schemas.openxmlformats.org/drawingml/2006/main">
          <a:r>
            <a:rPr lang="en-US"/>
            <a:t>MALDA</a:t>
          </a:r>
        </a:p>
      </cdr:txBody>
    </cdr:sp>
  </cdr:relSizeAnchor>
  <cdr:relSizeAnchor xmlns:cdr="http://schemas.openxmlformats.org/drawingml/2006/chartDrawing">
    <cdr:from>
      <cdr:x>0.36283</cdr:x>
      <cdr:y>0.4</cdr:y>
    </cdr:from>
    <cdr:to>
      <cdr:x>0.39763</cdr:x>
      <cdr:y>0.87153</cdr:y>
    </cdr:to>
    <cdr:sp macro="" textlink="">
      <cdr:nvSpPr>
        <cdr:cNvPr id="7" name="Rounded Rectangle 6"/>
        <cdr:cNvSpPr/>
      </cdr:nvSpPr>
      <cdr:spPr>
        <a:xfrm xmlns:a="http://schemas.openxmlformats.org/drawingml/2006/main">
          <a:off x="3124200" y="1676400"/>
          <a:ext cx="299649" cy="1976182"/>
        </a:xfrm>
        <a:prstGeom xmlns:a="http://schemas.openxmlformats.org/drawingml/2006/main" prst="roundRect">
          <a:avLst/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marL="0" indent="0"/>
          <a:r>
            <a:rPr lang="en-US" sz="900" b="1">
              <a:solidFill>
                <a:schemeClr val="dk1"/>
              </a:solidFill>
              <a:latin typeface="+mn-lt"/>
              <a:ea typeface="+mn-ea"/>
              <a:cs typeface="+mn-cs"/>
            </a:rPr>
            <a:t>MURSHIDABAD</a:t>
          </a:r>
        </a:p>
      </cdr:txBody>
    </cdr:sp>
  </cdr:relSizeAnchor>
  <cdr:relSizeAnchor xmlns:cdr="http://schemas.openxmlformats.org/drawingml/2006/chartDrawing">
    <cdr:from>
      <cdr:x>0.39823</cdr:x>
      <cdr:y>0.34545</cdr:y>
    </cdr:from>
    <cdr:to>
      <cdr:x>0.43183</cdr:x>
      <cdr:y>0.8422</cdr:y>
    </cdr:to>
    <cdr:sp macro="" textlink="">
      <cdr:nvSpPr>
        <cdr:cNvPr id="8" name="Rounded Rectangle 7"/>
        <cdr:cNvSpPr/>
      </cdr:nvSpPr>
      <cdr:spPr>
        <a:xfrm xmlns:a="http://schemas.openxmlformats.org/drawingml/2006/main">
          <a:off x="3429000" y="1447800"/>
          <a:ext cx="289316" cy="2081879"/>
        </a:xfrm>
        <a:prstGeom xmlns:a="http://schemas.openxmlformats.org/drawingml/2006/main" prst="roundRect">
          <a:avLst/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  <a:p xmlns:a="http://schemas.openxmlformats.org/drawingml/2006/main">
          <a:endParaRPr lang="en-US"/>
        </a:p>
        <a:p xmlns:a="http://schemas.openxmlformats.org/drawingml/2006/main">
          <a:endParaRPr lang="en-US"/>
        </a:p>
        <a:p xmlns:a="http://schemas.openxmlformats.org/drawingml/2006/main">
          <a:r>
            <a:rPr lang="en-US"/>
            <a:t>NADIA</a:t>
          </a:r>
        </a:p>
      </cdr:txBody>
    </cdr:sp>
  </cdr:relSizeAnchor>
  <cdr:relSizeAnchor xmlns:cdr="http://schemas.openxmlformats.org/drawingml/2006/chartDrawing">
    <cdr:from>
      <cdr:x>0.43363</cdr:x>
      <cdr:y>0.34545</cdr:y>
    </cdr:from>
    <cdr:to>
      <cdr:x>0.46685</cdr:x>
      <cdr:y>0.8305</cdr:y>
    </cdr:to>
    <cdr:sp macro="" textlink="">
      <cdr:nvSpPr>
        <cdr:cNvPr id="9" name="Rounded Rectangle 8"/>
        <cdr:cNvSpPr/>
      </cdr:nvSpPr>
      <cdr:spPr>
        <a:xfrm xmlns:a="http://schemas.openxmlformats.org/drawingml/2006/main">
          <a:off x="3733800" y="1447800"/>
          <a:ext cx="286044" cy="2032845"/>
        </a:xfrm>
        <a:prstGeom xmlns:a="http://schemas.openxmlformats.org/drawingml/2006/main" prst="roundRect">
          <a:avLst/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sz="1050"/>
            <a:t>NORTH  24</a:t>
          </a:r>
          <a:r>
            <a:rPr lang="en-US" sz="1050" baseline="0"/>
            <a:t>PGS</a:t>
          </a:r>
          <a:endParaRPr lang="en-US" sz="1050"/>
        </a:p>
      </cdr:txBody>
    </cdr:sp>
  </cdr:relSizeAnchor>
  <cdr:relSizeAnchor xmlns:cdr="http://schemas.openxmlformats.org/drawingml/2006/chartDrawing">
    <cdr:from>
      <cdr:x>0.47788</cdr:x>
      <cdr:y>0.25455</cdr:y>
    </cdr:from>
    <cdr:to>
      <cdr:x>0.51181</cdr:x>
      <cdr:y>0.83876</cdr:y>
    </cdr:to>
    <cdr:sp macro="" textlink="">
      <cdr:nvSpPr>
        <cdr:cNvPr id="10" name="Rounded Rectangle 9"/>
        <cdr:cNvSpPr/>
      </cdr:nvSpPr>
      <cdr:spPr>
        <a:xfrm xmlns:a="http://schemas.openxmlformats.org/drawingml/2006/main">
          <a:off x="4114800" y="1066800"/>
          <a:ext cx="292157" cy="2448424"/>
        </a:xfrm>
        <a:prstGeom xmlns:a="http://schemas.openxmlformats.org/drawingml/2006/main" prst="roundRect">
          <a:avLst/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/>
            <a:t>SOUTH 24 PGS</a:t>
          </a:r>
        </a:p>
      </cdr:txBody>
    </cdr:sp>
  </cdr:relSizeAnchor>
  <cdr:relSizeAnchor xmlns:cdr="http://schemas.openxmlformats.org/drawingml/2006/chartDrawing">
    <cdr:from>
      <cdr:x>0.52212</cdr:x>
      <cdr:y>0.41818</cdr:y>
    </cdr:from>
    <cdr:to>
      <cdr:x>0.55329</cdr:x>
      <cdr:y>0.83767</cdr:y>
    </cdr:to>
    <cdr:sp macro="" textlink="">
      <cdr:nvSpPr>
        <cdr:cNvPr id="11" name="Rounded Rectangle 10"/>
        <cdr:cNvSpPr/>
      </cdr:nvSpPr>
      <cdr:spPr>
        <a:xfrm xmlns:a="http://schemas.openxmlformats.org/drawingml/2006/main">
          <a:off x="4495800" y="1752600"/>
          <a:ext cx="268393" cy="1758083"/>
        </a:xfrm>
        <a:prstGeom xmlns:a="http://schemas.openxmlformats.org/drawingml/2006/main" prst="roundRect">
          <a:avLst/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en-US" sz="1050"/>
            <a:t>KOL</a:t>
          </a:r>
        </a:p>
        <a:p xmlns:a="http://schemas.openxmlformats.org/drawingml/2006/main">
          <a:pPr algn="ctr"/>
          <a:r>
            <a:rPr lang="en-US" sz="1050"/>
            <a:t>  SOUTH</a:t>
          </a:r>
        </a:p>
      </cdr:txBody>
    </cdr:sp>
  </cdr:relSizeAnchor>
  <cdr:relSizeAnchor xmlns:cdr="http://schemas.openxmlformats.org/drawingml/2006/chartDrawing">
    <cdr:from>
      <cdr:x>0.55752</cdr:x>
      <cdr:y>0.41818</cdr:y>
    </cdr:from>
    <cdr:to>
      <cdr:x>0.59913</cdr:x>
      <cdr:y>0.83539</cdr:y>
    </cdr:to>
    <cdr:sp macro="" textlink="">
      <cdr:nvSpPr>
        <cdr:cNvPr id="12" name="Rounded Rectangle 11"/>
        <cdr:cNvSpPr/>
      </cdr:nvSpPr>
      <cdr:spPr>
        <a:xfrm xmlns:a="http://schemas.openxmlformats.org/drawingml/2006/main">
          <a:off x="4800600" y="1752600"/>
          <a:ext cx="358287" cy="1748527"/>
        </a:xfrm>
        <a:prstGeom xmlns:a="http://schemas.openxmlformats.org/drawingml/2006/main" prst="roundRect">
          <a:avLst/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/>
            <a:t>KOL</a:t>
          </a:r>
        </a:p>
        <a:p xmlns:a="http://schemas.openxmlformats.org/drawingml/2006/main">
          <a:endParaRPr lang="en-US"/>
        </a:p>
        <a:p xmlns:a="http://schemas.openxmlformats.org/drawingml/2006/main">
          <a:r>
            <a:rPr lang="en-US"/>
            <a:t>NORTH </a:t>
          </a:r>
        </a:p>
      </cdr:txBody>
    </cdr:sp>
  </cdr:relSizeAnchor>
  <cdr:relSizeAnchor xmlns:cdr="http://schemas.openxmlformats.org/drawingml/2006/chartDrawing">
    <cdr:from>
      <cdr:x>0.60177</cdr:x>
      <cdr:y>0.4</cdr:y>
    </cdr:from>
    <cdr:to>
      <cdr:x>0.62877</cdr:x>
      <cdr:y>0.84116</cdr:y>
    </cdr:to>
    <cdr:sp macro="" textlink="">
      <cdr:nvSpPr>
        <cdr:cNvPr id="13" name="Rounded Rectangle 12"/>
        <cdr:cNvSpPr/>
      </cdr:nvSpPr>
      <cdr:spPr>
        <a:xfrm xmlns:a="http://schemas.openxmlformats.org/drawingml/2006/main">
          <a:off x="5181600" y="1676400"/>
          <a:ext cx="232486" cy="1848901"/>
        </a:xfrm>
        <a:prstGeom xmlns:a="http://schemas.openxmlformats.org/drawingml/2006/main" prst="roundRect">
          <a:avLst/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endParaRPr lang="en-US"/>
        </a:p>
        <a:p xmlns:a="http://schemas.openxmlformats.org/drawingml/2006/main">
          <a:pPr algn="ctr"/>
          <a:endParaRPr lang="en-US"/>
        </a:p>
        <a:p xmlns:a="http://schemas.openxmlformats.org/drawingml/2006/main">
          <a:pPr algn="ctr"/>
          <a:r>
            <a:rPr lang="en-US"/>
            <a:t>HOWRAH </a:t>
          </a:r>
        </a:p>
      </cdr:txBody>
    </cdr:sp>
  </cdr:relSizeAnchor>
  <cdr:relSizeAnchor xmlns:cdr="http://schemas.openxmlformats.org/drawingml/2006/chartDrawing">
    <cdr:from>
      <cdr:x>0.63717</cdr:x>
      <cdr:y>0.32727</cdr:y>
    </cdr:from>
    <cdr:to>
      <cdr:x>0.67228</cdr:x>
      <cdr:y>0.8354</cdr:y>
    </cdr:to>
    <cdr:sp macro="" textlink="">
      <cdr:nvSpPr>
        <cdr:cNvPr id="14" name="Rounded Rectangle 13"/>
        <cdr:cNvSpPr/>
      </cdr:nvSpPr>
      <cdr:spPr>
        <a:xfrm xmlns:a="http://schemas.openxmlformats.org/drawingml/2006/main">
          <a:off x="5486400" y="1371600"/>
          <a:ext cx="302318" cy="2129573"/>
        </a:xfrm>
        <a:prstGeom xmlns:a="http://schemas.openxmlformats.org/drawingml/2006/main" prst="roundRect">
          <a:avLst/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  <a:p xmlns:a="http://schemas.openxmlformats.org/drawingml/2006/main">
          <a:endParaRPr lang="en-US"/>
        </a:p>
        <a:p xmlns:a="http://schemas.openxmlformats.org/drawingml/2006/main">
          <a:r>
            <a:rPr lang="en-US"/>
            <a:t>HOOGHLY</a:t>
          </a:r>
        </a:p>
      </cdr:txBody>
    </cdr:sp>
  </cdr:relSizeAnchor>
  <cdr:relSizeAnchor xmlns:cdr="http://schemas.openxmlformats.org/drawingml/2006/chartDrawing">
    <cdr:from>
      <cdr:x>0.67257</cdr:x>
      <cdr:y>0.47273</cdr:y>
    </cdr:from>
    <cdr:to>
      <cdr:x>0.70629</cdr:x>
      <cdr:y>0.83121</cdr:y>
    </cdr:to>
    <cdr:sp macro="" textlink="">
      <cdr:nvSpPr>
        <cdr:cNvPr id="15" name="Rounded Rectangle 14"/>
        <cdr:cNvSpPr/>
      </cdr:nvSpPr>
      <cdr:spPr>
        <a:xfrm xmlns:a="http://schemas.openxmlformats.org/drawingml/2006/main">
          <a:off x="5791200" y="1981200"/>
          <a:ext cx="290349" cy="1502390"/>
        </a:xfrm>
        <a:prstGeom xmlns:a="http://schemas.openxmlformats.org/drawingml/2006/main" prst="roundRect">
          <a:avLst/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sz="1000"/>
            <a:t>PURBOMED</a:t>
          </a:r>
        </a:p>
      </cdr:txBody>
    </cdr:sp>
  </cdr:relSizeAnchor>
  <cdr:relSizeAnchor xmlns:cdr="http://schemas.openxmlformats.org/drawingml/2006/chartDrawing">
    <cdr:from>
      <cdr:x>0.71681</cdr:x>
      <cdr:y>0.69697</cdr:y>
    </cdr:from>
    <cdr:to>
      <cdr:x>0.75395</cdr:x>
      <cdr:y>0.86723</cdr:y>
    </cdr:to>
    <cdr:sp macro="" textlink="">
      <cdr:nvSpPr>
        <cdr:cNvPr id="16" name="Rounded Rectangle 15"/>
        <cdr:cNvSpPr/>
      </cdr:nvSpPr>
      <cdr:spPr>
        <a:xfrm xmlns:a="http://schemas.openxmlformats.org/drawingml/2006/main">
          <a:off x="6172200" y="3505200"/>
          <a:ext cx="319798" cy="856272"/>
        </a:xfrm>
        <a:prstGeom xmlns:a="http://schemas.openxmlformats.org/drawingml/2006/main" prst="roundRect">
          <a:avLst/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sz="700" b="1"/>
            <a:t>PME</a:t>
          </a:r>
          <a:r>
            <a:rPr lang="en-US" sz="800" b="1"/>
            <a:t>D</a:t>
          </a:r>
        </a:p>
      </cdr:txBody>
    </cdr:sp>
  </cdr:relSizeAnchor>
  <cdr:relSizeAnchor xmlns:cdr="http://schemas.openxmlformats.org/drawingml/2006/chartDrawing">
    <cdr:from>
      <cdr:x>0.75221</cdr:x>
      <cdr:y>0.18182</cdr:y>
    </cdr:from>
    <cdr:to>
      <cdr:x>0.79209</cdr:x>
      <cdr:y>0.84064</cdr:y>
    </cdr:to>
    <cdr:sp macro="" textlink="">
      <cdr:nvSpPr>
        <cdr:cNvPr id="17" name="Rounded Rectangle 16"/>
        <cdr:cNvSpPr/>
      </cdr:nvSpPr>
      <cdr:spPr>
        <a:xfrm xmlns:a="http://schemas.openxmlformats.org/drawingml/2006/main">
          <a:off x="6477000" y="914400"/>
          <a:ext cx="343391" cy="3313338"/>
        </a:xfrm>
        <a:prstGeom xmlns:a="http://schemas.openxmlformats.org/drawingml/2006/main" prst="roundRect">
          <a:avLst/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  <a:p xmlns:a="http://schemas.openxmlformats.org/drawingml/2006/main">
          <a:endParaRPr lang="en-US"/>
        </a:p>
        <a:p xmlns:a="http://schemas.openxmlformats.org/drawingml/2006/main">
          <a:endParaRPr lang="en-US"/>
        </a:p>
        <a:p xmlns:a="http://schemas.openxmlformats.org/drawingml/2006/main">
          <a:endParaRPr lang="en-US"/>
        </a:p>
        <a:p xmlns:a="http://schemas.openxmlformats.org/drawingml/2006/main">
          <a:r>
            <a:rPr lang="en-US"/>
            <a:t>PURULIA</a:t>
          </a:r>
        </a:p>
      </cdr:txBody>
    </cdr:sp>
  </cdr:relSizeAnchor>
  <cdr:relSizeAnchor xmlns:cdr="http://schemas.openxmlformats.org/drawingml/2006/chartDrawing">
    <cdr:from>
      <cdr:x>0.79646</cdr:x>
      <cdr:y>0.34545</cdr:y>
    </cdr:from>
    <cdr:to>
      <cdr:x>0.82301</cdr:x>
      <cdr:y>0.83636</cdr:y>
    </cdr:to>
    <cdr:sp macro="" textlink="">
      <cdr:nvSpPr>
        <cdr:cNvPr id="18" name="Rounded Rectangle 17"/>
        <cdr:cNvSpPr/>
      </cdr:nvSpPr>
      <cdr:spPr>
        <a:xfrm xmlns:a="http://schemas.openxmlformats.org/drawingml/2006/main">
          <a:off x="6858000" y="1447800"/>
          <a:ext cx="228600" cy="2057400"/>
        </a:xfrm>
        <a:prstGeom xmlns:a="http://schemas.openxmlformats.org/drawingml/2006/main" prst="roundRect">
          <a:avLst/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  <a:p xmlns:a="http://schemas.openxmlformats.org/drawingml/2006/main">
          <a:endParaRPr lang="en-US"/>
        </a:p>
        <a:p xmlns:a="http://schemas.openxmlformats.org/drawingml/2006/main">
          <a:r>
            <a:rPr lang="en-US"/>
            <a:t>BANKURA</a:t>
          </a:r>
        </a:p>
      </cdr:txBody>
    </cdr:sp>
  </cdr:relSizeAnchor>
  <cdr:relSizeAnchor xmlns:cdr="http://schemas.openxmlformats.org/drawingml/2006/chartDrawing">
    <cdr:from>
      <cdr:x>0.83186</cdr:x>
      <cdr:y>0.56364</cdr:y>
    </cdr:from>
    <cdr:to>
      <cdr:x>0.86777</cdr:x>
      <cdr:y>0.84375</cdr:y>
    </cdr:to>
    <cdr:sp macro="" textlink="">
      <cdr:nvSpPr>
        <cdr:cNvPr id="19" name="Rounded Rectangle 18"/>
        <cdr:cNvSpPr/>
      </cdr:nvSpPr>
      <cdr:spPr>
        <a:xfrm xmlns:a="http://schemas.openxmlformats.org/drawingml/2006/main">
          <a:off x="7162800" y="2362200"/>
          <a:ext cx="309206" cy="1173940"/>
        </a:xfrm>
        <a:prstGeom xmlns:a="http://schemas.openxmlformats.org/drawingml/2006/main" prst="roundRect">
          <a:avLst/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sz="800" b="1"/>
            <a:t>BURDWAN </a:t>
          </a:r>
        </a:p>
      </cdr:txBody>
    </cdr:sp>
  </cdr:relSizeAnchor>
  <cdr:relSizeAnchor xmlns:cdr="http://schemas.openxmlformats.org/drawingml/2006/chartDrawing">
    <cdr:from>
      <cdr:x>0.87653</cdr:x>
      <cdr:y>0.56529</cdr:y>
    </cdr:from>
    <cdr:to>
      <cdr:x>0.91724</cdr:x>
      <cdr:y>0.88875</cdr:y>
    </cdr:to>
    <cdr:sp macro="" textlink="">
      <cdr:nvSpPr>
        <cdr:cNvPr id="21" name="Rounded Rectangle 20"/>
        <cdr:cNvSpPr/>
      </cdr:nvSpPr>
      <cdr:spPr>
        <a:xfrm xmlns:a="http://schemas.openxmlformats.org/drawingml/2006/main">
          <a:off x="6153141" y="2245281"/>
          <a:ext cx="285781" cy="1284759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>
              <a:solidFill>
                <a:sysClr val="windowText" lastClr="000000"/>
              </a:solidFill>
            </a:rPr>
            <a:t>BIRBHUM</a:t>
          </a:r>
        </a:p>
      </cdr:txBody>
    </cdr:sp>
  </cdr:relSizeAnchor>
  <cdr:relSizeAnchor xmlns:cdr="http://schemas.openxmlformats.org/drawingml/2006/chartDrawing">
    <cdr:from>
      <cdr:x>0.0708</cdr:x>
      <cdr:y>0.41818</cdr:y>
    </cdr:from>
    <cdr:to>
      <cdr:x>0.11422</cdr:x>
      <cdr:y>0.85781</cdr:y>
    </cdr:to>
    <cdr:sp macro="" textlink="">
      <cdr:nvSpPr>
        <cdr:cNvPr id="24" name="Rounded Rectangle 23"/>
        <cdr:cNvSpPr/>
      </cdr:nvSpPr>
      <cdr:spPr>
        <a:xfrm xmlns:a="http://schemas.openxmlformats.org/drawingml/2006/main">
          <a:off x="609600" y="1752600"/>
          <a:ext cx="373872" cy="1842489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sz="1050" b="1">
              <a:solidFill>
                <a:sysClr val="windowText" lastClr="000000"/>
              </a:solidFill>
            </a:rPr>
            <a:t>C</a:t>
          </a:r>
        </a:p>
        <a:p xmlns:a="http://schemas.openxmlformats.org/drawingml/2006/main">
          <a:r>
            <a:rPr lang="en-US" sz="1050" b="1">
              <a:solidFill>
                <a:sysClr val="windowText" lastClr="000000"/>
              </a:solidFill>
            </a:rPr>
            <a:t>O</a:t>
          </a:r>
        </a:p>
        <a:p xmlns:a="http://schemas.openxmlformats.org/drawingml/2006/main">
          <a:r>
            <a:rPr lang="en-US" sz="1050" b="1">
              <a:solidFill>
                <a:sysClr val="windowText" lastClr="000000"/>
              </a:solidFill>
            </a:rPr>
            <a:t>O</a:t>
          </a:r>
        </a:p>
        <a:p xmlns:a="http://schemas.openxmlformats.org/drawingml/2006/main">
          <a:r>
            <a:rPr lang="en-US" sz="1050" b="1">
              <a:solidFill>
                <a:sysClr val="windowText" lastClr="000000"/>
              </a:solidFill>
            </a:rPr>
            <a:t>C</a:t>
          </a:r>
        </a:p>
        <a:p xmlns:a="http://schemas.openxmlformats.org/drawingml/2006/main">
          <a:r>
            <a:rPr lang="en-US" sz="1050" b="1">
              <a:solidFill>
                <a:sysClr val="windowText" lastClr="000000"/>
              </a:solidFill>
            </a:rPr>
            <a:t>H</a:t>
          </a:r>
        </a:p>
        <a:p xmlns:a="http://schemas.openxmlformats.org/drawingml/2006/main">
          <a:r>
            <a:rPr lang="en-US" sz="1050" b="1">
              <a:solidFill>
                <a:sysClr val="windowText" lastClr="000000"/>
              </a:solidFill>
            </a:rPr>
            <a:t>B</a:t>
          </a:r>
        </a:p>
        <a:p xmlns:a="http://schemas.openxmlformats.org/drawingml/2006/main">
          <a:r>
            <a:rPr lang="en-US" sz="1050" b="1">
              <a:solidFill>
                <a:sysClr val="windowText" lastClr="000000"/>
              </a:solidFill>
            </a:rPr>
            <a:t>E</a:t>
          </a:r>
        </a:p>
        <a:p xmlns:a="http://schemas.openxmlformats.org/drawingml/2006/main">
          <a:r>
            <a:rPr lang="en-US" sz="1050" b="1">
              <a:solidFill>
                <a:sysClr val="windowText" lastClr="000000"/>
              </a:solidFill>
            </a:rPr>
            <a:t>H</a:t>
          </a:r>
        </a:p>
        <a:p xmlns:a="http://schemas.openxmlformats.org/drawingml/2006/main">
          <a:r>
            <a:rPr lang="en-US" sz="1050" b="1">
              <a:solidFill>
                <a:sysClr val="windowText" lastClr="000000"/>
              </a:solidFill>
            </a:rPr>
            <a:t>A</a:t>
          </a:r>
        </a:p>
        <a:p xmlns:a="http://schemas.openxmlformats.org/drawingml/2006/main">
          <a:r>
            <a:rPr lang="en-US" sz="1050" b="1">
              <a:solidFill>
                <a:sysClr val="windowText" lastClr="000000"/>
              </a:solidFill>
            </a:rPr>
            <a:t>R 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Format%20for%20report%20on%20budget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Expenditure Issues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Budgeting and Expenditure Control </a:t>
            </a: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15400" cy="6858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solidFill>
                  <a:srgbClr val="C00000"/>
                </a:solidFill>
              </a:rPr>
              <a:t>     Expenditure Issues : </a:t>
            </a:r>
            <a:r>
              <a:rPr lang="en-US" sz="2400" i="1" dirty="0" smtClean="0">
                <a:solidFill>
                  <a:srgbClr val="7030A0"/>
                </a:solidFill>
              </a:rPr>
              <a:t>Item Wise District Expenditure Compared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1" y="609610"/>
          <a:ext cx="8458199" cy="6471667"/>
        </p:xfrm>
        <a:graphic>
          <a:graphicData uri="http://schemas.openxmlformats.org/drawingml/2006/table">
            <a:tbl>
              <a:tblPr/>
              <a:tblGrid>
                <a:gridCol w="2105824"/>
                <a:gridCol w="1814965"/>
                <a:gridCol w="1326320"/>
                <a:gridCol w="1326320"/>
                <a:gridCol w="1884770"/>
              </a:tblGrid>
              <a:tr h="6592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70C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District</a:t>
                      </a:r>
                      <a:endParaRPr lang="en-US" sz="16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70C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% Expenditure on Honorarium and Allowances </a:t>
                      </a:r>
                      <a:endParaRPr lang="en-US" sz="16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70C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% Expenditure on Transport  </a:t>
                      </a:r>
                      <a:endParaRPr lang="en-US" sz="16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70C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% Expenditure on Materials </a:t>
                      </a:r>
                      <a:endParaRPr lang="en-US" sz="16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70C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% Expenditure on </a:t>
                      </a:r>
                      <a:r>
                        <a:rPr lang="en-US" sz="1600" b="1" dirty="0" smtClean="0">
                          <a:solidFill>
                            <a:srgbClr val="0070C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Other Expenses </a:t>
                      </a:r>
                      <a:endParaRPr lang="en-US" sz="16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2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err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Coochbehar</a:t>
                      </a:r>
                      <a:endParaRPr lang="en-US" sz="2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26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1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45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2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err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Jalpaiguri</a:t>
                      </a:r>
                      <a:endParaRPr lang="en-US" sz="2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21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28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26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2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Darjeeling</a:t>
                      </a:r>
                      <a:endParaRPr lang="en-US" sz="24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29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17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17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31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2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Uttar </a:t>
                      </a:r>
                      <a:r>
                        <a:rPr lang="en-US" sz="1600" b="0" dirty="0" err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Dinajpur</a:t>
                      </a:r>
                      <a:endParaRPr lang="en-US" sz="2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1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2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err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Dakshin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Dinajpur</a:t>
                      </a:r>
                      <a:endParaRPr lang="en-US" sz="2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3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52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53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2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Malda</a:t>
                      </a:r>
                      <a:endParaRPr lang="en-US" sz="24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14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27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14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2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err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Murshidabad</a:t>
                      </a:r>
                      <a:endParaRPr lang="en-US" sz="2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53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2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Nadia</a:t>
                      </a:r>
                      <a:endParaRPr lang="en-US" sz="24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23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27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2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North 24 Pgs</a:t>
                      </a:r>
                      <a:endParaRPr lang="en-US" sz="24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23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39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2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South 24 Pgs</a:t>
                      </a:r>
                      <a:endParaRPr lang="en-US" sz="2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27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29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2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Kolkata south</a:t>
                      </a:r>
                      <a:endParaRPr lang="en-US" sz="24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35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47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8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2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Kolkata North</a:t>
                      </a:r>
                      <a:endParaRPr lang="en-US" sz="2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9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53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2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Howrah</a:t>
                      </a:r>
                      <a:endParaRPr lang="en-US" sz="24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21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57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2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Hooghly</a:t>
                      </a:r>
                      <a:endParaRPr lang="en-US" sz="2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31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24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26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2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err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Purbo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Medinipur</a:t>
                      </a:r>
                      <a:endParaRPr lang="en-US" sz="2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36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17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25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err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Paschim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Medinipur</a:t>
                      </a:r>
                      <a:endParaRPr lang="en-US" sz="2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36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7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6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2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err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Purulia</a:t>
                      </a:r>
                      <a:endParaRPr lang="en-US" sz="2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38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49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14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2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err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Bankura</a:t>
                      </a:r>
                      <a:endParaRPr lang="en-US" sz="2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23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19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2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err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Burdwan</a:t>
                      </a:r>
                      <a:endParaRPr lang="en-US" sz="2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3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12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69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2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err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Birbhum</a:t>
                      </a:r>
                      <a:endParaRPr lang="en-US" sz="2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31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0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24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56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88" marR="543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15400" cy="6858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solidFill>
                  <a:srgbClr val="C00000"/>
                </a:solidFill>
              </a:rPr>
              <a:t>     </a:t>
            </a:r>
            <a:r>
              <a:rPr lang="en-US" sz="3200" u="sng" dirty="0" smtClean="0">
                <a:solidFill>
                  <a:srgbClr val="C00000"/>
                </a:solidFill>
              </a:rPr>
              <a:t>Expenditure Issues : </a:t>
            </a:r>
            <a:r>
              <a:rPr lang="en-US" sz="2800" u="sng" dirty="0" smtClean="0">
                <a:solidFill>
                  <a:srgbClr val="7030A0"/>
                </a:solidFill>
              </a:rPr>
              <a:t>District Expenditure Compared </a:t>
            </a:r>
            <a:endParaRPr lang="en-US" sz="4800" u="sng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914400"/>
          <a:ext cx="8305800" cy="5486400"/>
        </p:xfrm>
        <a:graphic>
          <a:graphicData uri="http://schemas.openxmlformats.org/drawingml/2006/table">
            <a:tbl>
              <a:tblPr/>
              <a:tblGrid>
                <a:gridCol w="3593856"/>
                <a:gridCol w="4711944"/>
              </a:tblGrid>
              <a:tr h="10972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62125" algn="l"/>
                        </a:tabLst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Components of Expenditure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3" marR="59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62125" algn="l"/>
                        </a:tabLst>
                      </a:pPr>
                      <a:r>
                        <a:rPr lang="en-US" sz="2400" b="1">
                          <a:latin typeface="Calibri"/>
                          <a:ea typeface="Calibri"/>
                          <a:cs typeface="Times New Roman"/>
                        </a:rPr>
                        <a:t>Districts with higher trends of Expenditure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3" marR="59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728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62125" algn="l"/>
                        </a:tabLst>
                      </a:pPr>
                      <a:r>
                        <a:rPr lang="en-US" sz="28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Any Other 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Expenses </a:t>
                      </a:r>
                      <a:endParaRPr lang="en-US" sz="28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3" marR="59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62125" algn="l"/>
                        </a:tabLst>
                      </a:pPr>
                      <a:r>
                        <a:rPr lang="en-US" sz="2400" dirty="0" err="1">
                          <a:latin typeface="Calibri"/>
                          <a:ea typeface="Calibri"/>
                          <a:cs typeface="Times New Roman"/>
                        </a:rPr>
                        <a:t>Burdwan</a:t>
                      </a: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, Howrah, </a:t>
                      </a:r>
                      <a:r>
                        <a:rPr lang="en-US" sz="2400" dirty="0" err="1"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Birbhum</a:t>
                      </a: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400" dirty="0" err="1">
                          <a:latin typeface="Calibri"/>
                          <a:ea typeface="Calibri"/>
                          <a:cs typeface="Times New Roman"/>
                        </a:rPr>
                        <a:t>Murshidabad</a:t>
                      </a: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, Kolkata North</a:t>
                      </a:r>
                    </a:p>
                  </a:txBody>
                  <a:tcPr marL="59473" marR="59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728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62125" algn="l"/>
                        </a:tabLst>
                      </a:pPr>
                      <a:r>
                        <a:rPr lang="en-US" sz="28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Transport </a:t>
                      </a:r>
                    </a:p>
                  </a:txBody>
                  <a:tcPr marL="59473" marR="59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62125" algn="l"/>
                        </a:tabLst>
                      </a:pPr>
                      <a:r>
                        <a:rPr lang="en-US" sz="2400" dirty="0" err="1">
                          <a:highlight>
                            <a:srgbClr val="00FFFF"/>
                          </a:highlight>
                          <a:latin typeface="Calibri"/>
                          <a:ea typeface="Calibri"/>
                          <a:cs typeface="Times New Roman"/>
                        </a:rPr>
                        <a:t>Purulia</a:t>
                      </a:r>
                      <a:r>
                        <a:rPr lang="en-US" sz="2400" dirty="0">
                          <a:highlight>
                            <a:srgbClr val="00FFFF"/>
                          </a:highlight>
                          <a:latin typeface="Calibri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latin typeface="Calibri"/>
                          <a:ea typeface="Calibri"/>
                          <a:cs typeface="Times New Roman"/>
                        </a:rPr>
                        <a:t>Jalpaiguri</a:t>
                      </a: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400" dirty="0" err="1">
                          <a:latin typeface="Calibri"/>
                          <a:ea typeface="Calibri"/>
                          <a:cs typeface="Times New Roman"/>
                        </a:rPr>
                        <a:t>Malda</a:t>
                      </a: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, South 24 </a:t>
                      </a:r>
                      <a:r>
                        <a:rPr lang="en-US" sz="2400" dirty="0" err="1">
                          <a:latin typeface="Calibri"/>
                          <a:ea typeface="Calibri"/>
                          <a:cs typeface="Times New Roman"/>
                        </a:rPr>
                        <a:t>Parganas</a:t>
                      </a: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, Uttar </a:t>
                      </a:r>
                      <a:r>
                        <a:rPr lang="en-US" sz="2400" dirty="0" err="1">
                          <a:latin typeface="Calibri"/>
                          <a:ea typeface="Calibri"/>
                          <a:cs typeface="Times New Roman"/>
                        </a:rPr>
                        <a:t>Dinajpur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3" marR="59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728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62125" algn="l"/>
                        </a:tabLst>
                      </a:pPr>
                      <a:r>
                        <a:rPr lang="en-US" sz="28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Honorarium and Allowances </a:t>
                      </a:r>
                    </a:p>
                  </a:txBody>
                  <a:tcPr marL="59473" marR="59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62125" algn="l"/>
                        </a:tabLst>
                      </a:pPr>
                      <a:r>
                        <a:rPr lang="en-US" sz="2400" dirty="0" err="1">
                          <a:highlight>
                            <a:srgbClr val="00FFFF"/>
                          </a:highlight>
                          <a:latin typeface="Calibri"/>
                          <a:ea typeface="Calibri"/>
                          <a:cs typeface="Times New Roman"/>
                        </a:rPr>
                        <a:t>Purulia</a:t>
                      </a: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400" dirty="0" err="1">
                          <a:latin typeface="Calibri"/>
                          <a:ea typeface="Calibri"/>
                          <a:cs typeface="Times New Roman"/>
                        </a:rPr>
                        <a:t>Purbo</a:t>
                      </a: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 &amp; </a:t>
                      </a:r>
                      <a:r>
                        <a:rPr lang="en-US" sz="2400" dirty="0" err="1">
                          <a:latin typeface="Calibri"/>
                          <a:ea typeface="Calibri"/>
                          <a:cs typeface="Times New Roman"/>
                        </a:rPr>
                        <a:t>Paschim</a:t>
                      </a: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latin typeface="Calibri"/>
                          <a:ea typeface="Calibri"/>
                          <a:cs typeface="Times New Roman"/>
                        </a:rPr>
                        <a:t>Medinipur</a:t>
                      </a: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400" dirty="0">
                          <a:highlight>
                            <a:srgbClr val="FF00FF"/>
                          </a:highlight>
                          <a:latin typeface="Calibri"/>
                          <a:ea typeface="Calibri"/>
                          <a:cs typeface="Times New Roman"/>
                        </a:rPr>
                        <a:t>Kolkata South</a:t>
                      </a: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400" dirty="0" err="1"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Birbhum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3" marR="59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728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62125" algn="l"/>
                        </a:tabLst>
                      </a:pPr>
                      <a:r>
                        <a:rPr lang="en-US" sz="28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Materials </a:t>
                      </a:r>
                    </a:p>
                  </a:txBody>
                  <a:tcPr marL="59473" marR="59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62125" algn="l"/>
                        </a:tabLst>
                      </a:pPr>
                      <a:r>
                        <a:rPr lang="en-US" sz="2400" dirty="0" err="1">
                          <a:latin typeface="Calibri"/>
                          <a:ea typeface="Calibri"/>
                          <a:cs typeface="Times New Roman"/>
                        </a:rPr>
                        <a:t>Dakshin</a:t>
                      </a: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latin typeface="Calibri"/>
                          <a:ea typeface="Calibri"/>
                          <a:cs typeface="Times New Roman"/>
                        </a:rPr>
                        <a:t>Dinajpur</a:t>
                      </a: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400" dirty="0" err="1">
                          <a:highlight>
                            <a:srgbClr val="00FFFF"/>
                          </a:highlight>
                          <a:latin typeface="Calibri"/>
                          <a:ea typeface="Calibri"/>
                          <a:cs typeface="Times New Roman"/>
                        </a:rPr>
                        <a:t>Purulia</a:t>
                      </a:r>
                      <a:r>
                        <a:rPr lang="en-US" sz="2400" dirty="0">
                          <a:highlight>
                            <a:srgbClr val="00FFFF"/>
                          </a:highlight>
                          <a:latin typeface="Calibri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>
                          <a:highlight>
                            <a:srgbClr val="FF00FF"/>
                          </a:highlight>
                          <a:latin typeface="Calibri"/>
                          <a:ea typeface="Calibri"/>
                          <a:cs typeface="Times New Roman"/>
                        </a:rPr>
                        <a:t>Kolkata South</a:t>
                      </a: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400" dirty="0" err="1"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Birbhum</a:t>
                      </a: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, Darjeeling </a:t>
                      </a:r>
                    </a:p>
                  </a:txBody>
                  <a:tcPr marL="59473" marR="59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800" dirty="0" smtClean="0">
                <a:solidFill>
                  <a:srgbClr val="C00000"/>
                </a:solidFill>
              </a:rPr>
              <a:t>     </a:t>
            </a:r>
            <a:r>
              <a:rPr lang="en-US" sz="3200" u="sng" dirty="0" smtClean="0">
                <a:solidFill>
                  <a:srgbClr val="C00000"/>
                </a:solidFill>
              </a:rPr>
              <a:t>Expenditure Issues : Other Expenses</a:t>
            </a:r>
            <a:endParaRPr lang="en-US" sz="4800" u="sng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dirty="0" smtClean="0"/>
              <a:t>	</a:t>
            </a:r>
            <a:r>
              <a:rPr lang="en-US" sz="2400" dirty="0" smtClean="0"/>
              <a:t> </a:t>
            </a:r>
            <a:r>
              <a:rPr lang="en-US" sz="2000" dirty="0" smtClean="0"/>
              <a:t>There is a need of defining what constitutes Other Expenses. At the same time, it is equally important to understand what should not fall under Other Expenses. </a:t>
            </a:r>
          </a:p>
          <a:p>
            <a:pPr>
              <a:buNone/>
            </a:pPr>
            <a:endParaRPr lang="en-US" sz="2400" dirty="0" smtClean="0"/>
          </a:p>
          <a:p>
            <a:pPr lvl="0" algn="just">
              <a:buNone/>
            </a:pPr>
            <a:endParaRPr lang="en-US" sz="2400" dirty="0" smtClean="0"/>
          </a:p>
          <a:p>
            <a:pPr lvl="0" algn="just">
              <a:buNone/>
            </a:pPr>
            <a:r>
              <a:rPr lang="en-US" sz="2400" dirty="0" smtClean="0"/>
              <a:t>	</a:t>
            </a:r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457200" y="2667000"/>
            <a:ext cx="8229600" cy="3733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2000" y="2667000"/>
          <a:ext cx="8153400" cy="3824864"/>
        </p:xfrm>
        <a:graphic>
          <a:graphicData uri="http://schemas.openxmlformats.org/drawingml/2006/table">
            <a:tbl>
              <a:tblPr/>
              <a:tblGrid>
                <a:gridCol w="4114800"/>
                <a:gridCol w="4038600"/>
              </a:tblGrid>
              <a:tr h="5334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76300" algn="l"/>
                        </a:tabLs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What Comes Under Miscellaneous Expenses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76300" algn="l"/>
                        </a:tabLs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What does not Comes Under Miscellaneous Expenses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9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Computer Stationery / Data Entry Works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76300" algn="l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Polling Station Infrastructure : BMF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9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Electricity/ Telephone &amp; Mobile Expenses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76300" algn="l"/>
                        </a:tabLs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Access to Polling Stations : Roads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0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Stationery/ Printing and Photo-copying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76300" algn="l"/>
                        </a:tabLs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Accessories:  Procurement and repair thereof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1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Postage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76300" algn="l"/>
                        </a:tabLs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Sundry Hiring Charges (AC Machines/Gadgets for instance)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08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Polling Station Infrastructure : MPS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76300" algn="l"/>
                        </a:tabLs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08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DC/RC/Counting Infrastructure 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76300" algn="l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08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Hiring Charges only when inevitable 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76300" algn="l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Refreshment Expenses when inevitable 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76300" algn="l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800" dirty="0" smtClean="0">
                <a:solidFill>
                  <a:srgbClr val="C00000"/>
                </a:solidFill>
              </a:rPr>
              <a:t>     </a:t>
            </a:r>
            <a:r>
              <a:rPr lang="en-US" sz="3200" u="sng" dirty="0" smtClean="0">
                <a:solidFill>
                  <a:srgbClr val="C00000"/>
                </a:solidFill>
                <a:hlinkClick r:id="rId2" action="ppaction://hlinkfile"/>
              </a:rPr>
              <a:t>Expenditure Issues :</a:t>
            </a:r>
            <a:endParaRPr lang="en-US" sz="4800" u="sng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2400" dirty="0" smtClean="0"/>
              <a:t>Budgeting showing projected Expenditure item-wise</a:t>
            </a:r>
          </a:p>
          <a:p>
            <a:pPr>
              <a:buNone/>
            </a:pPr>
            <a:endParaRPr lang="en-US" sz="2800" dirty="0" smtClean="0"/>
          </a:p>
          <a:p>
            <a:pPr lvl="0" algn="just">
              <a:buNone/>
            </a:pPr>
            <a:r>
              <a:rPr lang="en-US" sz="2800" dirty="0" smtClean="0"/>
              <a:t>	</a:t>
            </a:r>
            <a:r>
              <a:rPr lang="en-US" sz="2400" dirty="0" smtClean="0"/>
              <a:t>ADM in charge of Treasury to be designated Nodal Officer (Expenditure) of districts sufficiently in advance</a:t>
            </a:r>
          </a:p>
          <a:p>
            <a:pPr lvl="0" algn="just">
              <a:buNone/>
            </a:pPr>
            <a:endParaRPr lang="en-US" sz="2400" dirty="0" smtClean="0"/>
          </a:p>
          <a:p>
            <a:pPr lvl="0" algn="just">
              <a:buNone/>
            </a:pPr>
            <a:r>
              <a:rPr lang="en-US" sz="2400" dirty="0" smtClean="0"/>
              <a:t>	No Expenditure is to be booked and classified as Miscellaneous/Other Expenses. All categories of expenditure shall have to be booked and classified.</a:t>
            </a:r>
          </a:p>
          <a:p>
            <a:pPr lvl="0" algn="just">
              <a:buNone/>
            </a:pPr>
            <a:endParaRPr lang="en-US" sz="2400" dirty="0" smtClean="0"/>
          </a:p>
          <a:p>
            <a:pPr lvl="0" algn="just">
              <a:buNone/>
            </a:pPr>
            <a:r>
              <a:rPr lang="en-US" sz="2400" dirty="0" smtClean="0"/>
              <a:t>	Tighter Expenditure Control and financial discipline.</a:t>
            </a:r>
          </a:p>
          <a:p>
            <a:pPr lvl="0" algn="just">
              <a:buNone/>
            </a:pPr>
            <a:endParaRPr lang="en-US" sz="2400" dirty="0" smtClean="0"/>
          </a:p>
          <a:p>
            <a:pPr lvl="0" algn="just">
              <a:buNone/>
            </a:pPr>
            <a:r>
              <a:rPr lang="en-US" sz="2400" dirty="0" smtClean="0"/>
              <a:t>	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Expenditure Issues 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5135563"/>
          </a:xfrm>
        </p:spPr>
        <p:txBody>
          <a:bodyPr/>
          <a:lstStyle/>
          <a:p>
            <a:pPr>
              <a:buNone/>
            </a:pPr>
            <a:r>
              <a:rPr lang="en-US" sz="2800" i="1" u="sng" dirty="0" smtClean="0">
                <a:solidFill>
                  <a:srgbClr val="0070C0"/>
                </a:solidFill>
                <a:latin typeface="Aparajita" pitchFamily="34" charset="0"/>
                <a:cs typeface="Aparajita" pitchFamily="34" charset="0"/>
              </a:rPr>
              <a:t>Items of Expenditure identified by the Ministry of Law and Justice, GOI</a:t>
            </a:r>
          </a:p>
          <a:p>
            <a:pPr>
              <a:buNone/>
            </a:pPr>
            <a:endParaRPr lang="en-US" sz="2800" i="1" u="sng" dirty="0" smtClean="0">
              <a:latin typeface="Aparajita" pitchFamily="34" charset="0"/>
              <a:cs typeface="Aparajita" pitchFamily="34" charset="0"/>
            </a:endParaRPr>
          </a:p>
          <a:p>
            <a:pPr>
              <a:buNone/>
            </a:pPr>
            <a:r>
              <a:rPr lang="en-US" sz="2800" i="1" dirty="0" smtClean="0">
                <a:latin typeface="Aparajita" pitchFamily="34" charset="0"/>
                <a:cs typeface="Aparajita" pitchFamily="34" charset="0"/>
              </a:rPr>
              <a:t>	</a:t>
            </a:r>
            <a:endParaRPr lang="en-US" sz="2800" i="1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1447800"/>
            <a:ext cx="8305800" cy="502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1" y="1854474"/>
          <a:ext cx="8763001" cy="4314152"/>
        </p:xfrm>
        <a:graphic>
          <a:graphicData uri="http://schemas.openxmlformats.org/drawingml/2006/table">
            <a:tbl>
              <a:tblPr/>
              <a:tblGrid>
                <a:gridCol w="685799"/>
                <a:gridCol w="2819400"/>
                <a:gridCol w="990600"/>
                <a:gridCol w="838200"/>
                <a:gridCol w="2380439"/>
                <a:gridCol w="1048563"/>
              </a:tblGrid>
              <a:tr h="5077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Serial No</a:t>
                      </a: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Categories of Expenses</a:t>
                      </a: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HOA</a:t>
                      </a: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Serial No</a:t>
                      </a: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Categories of Expenses</a:t>
                      </a: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HOA</a:t>
                      </a: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2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Electoral Roll &amp; EPIC</a:t>
                      </a: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102</a:t>
                      </a: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Advertisement</a:t>
                      </a: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106</a:t>
                      </a: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2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Wages</a:t>
                      </a: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106</a:t>
                      </a: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SVEEP</a:t>
                      </a: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085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Honorarium &amp; Allowances</a:t>
                      </a: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Election Materials</a:t>
                      </a: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32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Transport</a:t>
                      </a: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IT Expenses</a:t>
                      </a: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085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Printing and Publication</a:t>
                      </a: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Training Cost</a:t>
                      </a: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064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Miscellaneous Expenditure</a:t>
                      </a: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highlight>
                          <a:srgbClr val="808000"/>
                        </a:highligh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Expenditure Issues 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763000" cy="5516563"/>
          </a:xfrm>
        </p:spPr>
        <p:txBody>
          <a:bodyPr/>
          <a:lstStyle/>
          <a:p>
            <a:pPr>
              <a:buNone/>
            </a:pPr>
            <a:r>
              <a:rPr lang="en-US" sz="2800" i="1" u="sng" dirty="0" smtClean="0">
                <a:solidFill>
                  <a:srgbClr val="0070C0"/>
                </a:solidFill>
                <a:latin typeface="Aparajita" pitchFamily="34" charset="0"/>
                <a:cs typeface="Aparajita" pitchFamily="34" charset="0"/>
              </a:rPr>
              <a:t>Share of different Components of  District Expenditure </a:t>
            </a:r>
          </a:p>
          <a:p>
            <a:pPr>
              <a:buNone/>
            </a:pPr>
            <a:endParaRPr lang="en-US" sz="2800" i="1" u="sng" dirty="0" smtClean="0">
              <a:solidFill>
                <a:srgbClr val="0070C0"/>
              </a:solidFill>
              <a:latin typeface="Aparajita" pitchFamily="34" charset="0"/>
              <a:cs typeface="Aparajita" pitchFamily="34" charset="0"/>
            </a:endParaRPr>
          </a:p>
          <a:p>
            <a:pPr>
              <a:buNone/>
            </a:pPr>
            <a:endParaRPr lang="en-US" sz="2800" i="1" u="sng" dirty="0" smtClean="0">
              <a:latin typeface="Aparajita" pitchFamily="34" charset="0"/>
              <a:cs typeface="Aparajita" pitchFamily="34" charset="0"/>
            </a:endParaRPr>
          </a:p>
          <a:p>
            <a:pPr>
              <a:buNone/>
            </a:pPr>
            <a:r>
              <a:rPr lang="en-US" sz="2800" i="1" dirty="0" smtClean="0">
                <a:latin typeface="Aparajita" pitchFamily="34" charset="0"/>
                <a:cs typeface="Aparajita" pitchFamily="34" charset="0"/>
              </a:rPr>
              <a:t>	</a:t>
            </a:r>
            <a:endParaRPr lang="en-US" sz="2800" i="1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1447800"/>
            <a:ext cx="8305800" cy="502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Chart 5"/>
          <p:cNvGraphicFramePr/>
          <p:nvPr/>
        </p:nvGraphicFramePr>
        <p:xfrm>
          <a:off x="228600" y="1066800"/>
          <a:ext cx="86868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Expenditure Issues 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763000" cy="5287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4300" i="1" u="sng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Major Areas of District Expenditure</a:t>
            </a:r>
          </a:p>
          <a:p>
            <a:pPr>
              <a:buNone/>
            </a:pPr>
            <a:endParaRPr lang="en-US" sz="2800" i="1" u="sng" dirty="0" smtClean="0">
              <a:solidFill>
                <a:srgbClr val="0070C0"/>
              </a:solidFill>
              <a:latin typeface="Aparajita" pitchFamily="34" charset="0"/>
              <a:cs typeface="Aparajita" pitchFamily="34" charset="0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  <a:latin typeface="Aparajita" pitchFamily="34" charset="0"/>
                <a:cs typeface="Aparajita" pitchFamily="34" charset="0"/>
              </a:rPr>
              <a:t>		1. </a:t>
            </a:r>
            <a:r>
              <a:rPr lang="en-US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Any Other Head wise Expenditure : </a:t>
            </a:r>
            <a:r>
              <a:rPr lang="en-US" sz="3600" b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33.31%</a:t>
            </a:r>
            <a:r>
              <a:rPr lang="en-US" sz="3600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 </a:t>
            </a:r>
            <a:r>
              <a:rPr lang="en-US" sz="3600" b="1" i="1" u="sng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endParaRPr lang="en-US" b="1" i="1" u="sng" dirty="0" smtClean="0">
              <a:solidFill>
                <a:srgbClr val="002060"/>
              </a:solidFill>
              <a:latin typeface="Aparajita" pitchFamily="34" charset="0"/>
              <a:cs typeface="Aparajita" pitchFamily="34" charset="0"/>
            </a:endParaRPr>
          </a:p>
          <a:p>
            <a:pPr>
              <a:buNone/>
            </a:pPr>
            <a:endParaRPr lang="en-US" i="1" u="sng" dirty="0" smtClean="0">
              <a:solidFill>
                <a:srgbClr val="002060"/>
              </a:solidFill>
              <a:latin typeface="Aparajita" pitchFamily="34" charset="0"/>
              <a:cs typeface="Aparajita" pitchFamily="34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		2. Honorarium and Allowances : </a:t>
            </a:r>
            <a:r>
              <a:rPr lang="en-US" sz="3500" b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20.91%</a:t>
            </a:r>
            <a:endParaRPr lang="en-US" b="1" i="1" u="sng" dirty="0" smtClean="0">
              <a:solidFill>
                <a:srgbClr val="FF0000"/>
              </a:solidFill>
              <a:latin typeface="Aparajita" pitchFamily="34" charset="0"/>
              <a:cs typeface="Aparajita" pitchFamily="34" charset="0"/>
            </a:endParaRPr>
          </a:p>
          <a:p>
            <a:pPr>
              <a:buNone/>
            </a:pPr>
            <a:endParaRPr lang="en-US" i="1" u="sng" dirty="0" smtClean="0">
              <a:solidFill>
                <a:srgbClr val="002060"/>
              </a:solidFill>
              <a:latin typeface="Aparajita" pitchFamily="34" charset="0"/>
              <a:cs typeface="Aparajita" pitchFamily="34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		3. Transportation: </a:t>
            </a:r>
            <a:r>
              <a:rPr lang="en-US" sz="3500" b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19.48% </a:t>
            </a:r>
            <a:endParaRPr lang="en-US" b="1" dirty="0" smtClean="0">
              <a:solidFill>
                <a:srgbClr val="FF0000"/>
              </a:solidFill>
              <a:latin typeface="Aparajita" pitchFamily="34" charset="0"/>
              <a:cs typeface="Aparajita" pitchFamily="34" charset="0"/>
            </a:endParaRPr>
          </a:p>
          <a:p>
            <a:pPr>
              <a:buNone/>
            </a:pPr>
            <a:endParaRPr lang="en-US" i="1" u="sng" dirty="0" smtClean="0">
              <a:solidFill>
                <a:srgbClr val="002060"/>
              </a:solidFill>
              <a:latin typeface="Aparajita" pitchFamily="34" charset="0"/>
              <a:cs typeface="Aparajita" pitchFamily="34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		4. Procurement of Election Materials:</a:t>
            </a:r>
            <a:r>
              <a:rPr lang="en-US" sz="3500" b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10.61%</a:t>
            </a:r>
            <a:endParaRPr lang="en-US" b="1" dirty="0" smtClean="0">
              <a:solidFill>
                <a:srgbClr val="FF0000"/>
              </a:solidFill>
              <a:latin typeface="Aparajita" pitchFamily="34" charset="0"/>
              <a:cs typeface="Aparajita" pitchFamily="34" charset="0"/>
            </a:endParaRPr>
          </a:p>
          <a:p>
            <a:pPr>
              <a:buNone/>
            </a:pPr>
            <a:r>
              <a:rPr lang="en-US" dirty="0" smtClean="0">
                <a:latin typeface="Aparajita" pitchFamily="34" charset="0"/>
                <a:cs typeface="Aparajita" pitchFamily="34" charset="0"/>
              </a:rPr>
              <a:t>	</a:t>
            </a:r>
            <a:endParaRPr lang="en-US" dirty="0">
              <a:latin typeface="Aparajita" pitchFamily="34" charset="0"/>
              <a:cs typeface="Aparajita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>
                <a:solidFill>
                  <a:srgbClr val="C00000"/>
                </a:solidFill>
              </a:rPr>
              <a:t/>
            </a:r>
            <a:br>
              <a:rPr lang="en-US" sz="2400" dirty="0" smtClean="0">
                <a:solidFill>
                  <a:srgbClr val="C00000"/>
                </a:solidFill>
              </a:rPr>
            </a:br>
            <a:r>
              <a:rPr lang="en-US" sz="2400" dirty="0" smtClean="0">
                <a:solidFill>
                  <a:srgbClr val="C00000"/>
                </a:solidFill>
              </a:rPr>
              <a:t>Expenditure Issues :  </a:t>
            </a:r>
            <a:br>
              <a:rPr lang="en-US" sz="2400" dirty="0" smtClean="0">
                <a:solidFill>
                  <a:srgbClr val="C00000"/>
                </a:solidFill>
              </a:rPr>
            </a:br>
            <a:r>
              <a:rPr lang="en-US" sz="2000" i="1" dirty="0" smtClean="0">
                <a:solidFill>
                  <a:srgbClr val="7030A0"/>
                </a:solidFill>
              </a:rPr>
              <a:t>District Wise Expenditure Patterns during last </a:t>
            </a:r>
            <a:r>
              <a:rPr lang="en-US" sz="2000" i="1" dirty="0" err="1" smtClean="0">
                <a:solidFill>
                  <a:srgbClr val="7030A0"/>
                </a:solidFill>
              </a:rPr>
              <a:t>Lok</a:t>
            </a:r>
            <a:r>
              <a:rPr lang="en-US" sz="2000" i="1" dirty="0" smtClean="0">
                <a:solidFill>
                  <a:srgbClr val="7030A0"/>
                </a:solidFill>
              </a:rPr>
              <a:t> </a:t>
            </a:r>
            <a:r>
              <a:rPr lang="en-US" sz="2000" i="1" dirty="0" err="1" smtClean="0">
                <a:solidFill>
                  <a:srgbClr val="7030A0"/>
                </a:solidFill>
              </a:rPr>
              <a:t>Sabha</a:t>
            </a:r>
            <a:r>
              <a:rPr lang="en-US" sz="2000" i="1" dirty="0" smtClean="0">
                <a:solidFill>
                  <a:srgbClr val="7030A0"/>
                </a:solidFill>
              </a:rPr>
              <a:t> Elections, 2014 </a:t>
            </a:r>
            <a:br>
              <a:rPr lang="en-US" sz="2000" i="1" dirty="0" smtClean="0">
                <a:solidFill>
                  <a:srgbClr val="7030A0"/>
                </a:solidFill>
              </a:rPr>
            </a:br>
            <a:endParaRPr lang="en-US" sz="2400" dirty="0">
              <a:solidFill>
                <a:srgbClr val="7030A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14401"/>
          <a:ext cx="8229600" cy="2819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228600" y="3733800"/>
          <a:ext cx="8763000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>
                <a:solidFill>
                  <a:srgbClr val="C00000"/>
                </a:solidFill>
              </a:rPr>
              <a:t/>
            </a:r>
            <a:br>
              <a:rPr lang="en-US" sz="2400" dirty="0" smtClean="0">
                <a:solidFill>
                  <a:srgbClr val="C00000"/>
                </a:solidFill>
              </a:rPr>
            </a:br>
            <a:r>
              <a:rPr lang="en-US" sz="2400" dirty="0" smtClean="0">
                <a:solidFill>
                  <a:srgbClr val="C00000"/>
                </a:solidFill>
              </a:rPr>
              <a:t>Expenditure Issues :  </a:t>
            </a:r>
            <a:br>
              <a:rPr lang="en-US" sz="2400" dirty="0" smtClean="0">
                <a:solidFill>
                  <a:srgbClr val="C00000"/>
                </a:solidFill>
              </a:rPr>
            </a:br>
            <a:r>
              <a:rPr lang="en-US" sz="2000" i="1" dirty="0" smtClean="0">
                <a:solidFill>
                  <a:srgbClr val="7030A0"/>
                </a:solidFill>
              </a:rPr>
              <a:t>District Wise Expenditure Patterns during last </a:t>
            </a:r>
            <a:r>
              <a:rPr lang="en-US" sz="2000" i="1" dirty="0" err="1" smtClean="0">
                <a:solidFill>
                  <a:srgbClr val="7030A0"/>
                </a:solidFill>
              </a:rPr>
              <a:t>Lok</a:t>
            </a:r>
            <a:r>
              <a:rPr lang="en-US" sz="2000" i="1" dirty="0" smtClean="0">
                <a:solidFill>
                  <a:srgbClr val="7030A0"/>
                </a:solidFill>
              </a:rPr>
              <a:t> </a:t>
            </a:r>
            <a:r>
              <a:rPr lang="en-US" sz="2000" i="1" dirty="0" err="1" smtClean="0">
                <a:solidFill>
                  <a:srgbClr val="7030A0"/>
                </a:solidFill>
              </a:rPr>
              <a:t>Sabha</a:t>
            </a:r>
            <a:r>
              <a:rPr lang="en-US" sz="2000" i="1" dirty="0" smtClean="0">
                <a:solidFill>
                  <a:srgbClr val="7030A0"/>
                </a:solidFill>
              </a:rPr>
              <a:t> Elections, 2014 </a:t>
            </a:r>
            <a:br>
              <a:rPr lang="en-US" sz="2000" i="1" dirty="0" smtClean="0">
                <a:solidFill>
                  <a:srgbClr val="7030A0"/>
                </a:solidFill>
              </a:rPr>
            </a:br>
            <a:endParaRPr lang="en-US" sz="2400" dirty="0">
              <a:solidFill>
                <a:srgbClr val="7030A0"/>
              </a:solidFill>
            </a:endParaRPr>
          </a:p>
        </p:txBody>
      </p:sp>
      <p:graphicFrame>
        <p:nvGraphicFramePr>
          <p:cNvPr id="7" name="Chart 6"/>
          <p:cNvGraphicFramePr/>
          <p:nvPr/>
        </p:nvGraphicFramePr>
        <p:xfrm>
          <a:off x="152400" y="838200"/>
          <a:ext cx="88392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57200" y="4267199"/>
          <a:ext cx="8382000" cy="2210964"/>
        </p:xfrm>
        <a:graphic>
          <a:graphicData uri="http://schemas.openxmlformats.org/drawingml/2006/table">
            <a:tbl>
              <a:tblPr/>
              <a:tblGrid>
                <a:gridCol w="4191000"/>
                <a:gridCol w="4191000"/>
              </a:tblGrid>
              <a:tr h="4344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Districts with  </a:t>
                      </a:r>
                      <a:r>
                        <a:rPr lang="en-US" sz="1800" b="1" dirty="0" smtClean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lower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trends of Expenditure</a:t>
                      </a:r>
                      <a:endParaRPr lang="en-US" sz="18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Districts with </a:t>
                      </a:r>
                      <a:r>
                        <a:rPr lang="en-US" sz="1800" b="1" dirty="0" smtClean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                                        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higher  trends of  Expenditure </a:t>
                      </a:r>
                      <a:endParaRPr lang="en-US" sz="18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0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Calibri"/>
                          <a:ea typeface="Calibri"/>
                          <a:cs typeface="Times New Roman"/>
                        </a:rPr>
                        <a:t>Coochbehar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Kolkata North</a:t>
                      </a: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0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North 24 </a:t>
                      </a:r>
                      <a:r>
                        <a:rPr lang="en-US" sz="2000" dirty="0" err="1">
                          <a:latin typeface="Calibri"/>
                          <a:ea typeface="Calibri"/>
                          <a:cs typeface="Times New Roman"/>
                        </a:rPr>
                        <a:t>Parganas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Kolkata South</a:t>
                      </a: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0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Calibri"/>
                          <a:ea typeface="Calibri"/>
                          <a:cs typeface="Times New Roman"/>
                        </a:rPr>
                        <a:t>Murshidabad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Nadia</a:t>
                      </a: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0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Howrah</a:t>
                      </a: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Calibri"/>
                          <a:ea typeface="Calibri"/>
                          <a:cs typeface="Times New Roman"/>
                        </a:rPr>
                        <a:t>Purulia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700" dirty="0" smtClean="0">
                <a:solidFill>
                  <a:srgbClr val="C00000"/>
                </a:solidFill>
              </a:rPr>
              <a:t>Expenditure Issues :  </a:t>
            </a:r>
            <a:br>
              <a:rPr lang="en-US" sz="2700" dirty="0" smtClean="0">
                <a:solidFill>
                  <a:srgbClr val="C00000"/>
                </a:solidFill>
              </a:rPr>
            </a:br>
            <a:r>
              <a:rPr lang="en-US" sz="2200" i="1" dirty="0" smtClean="0">
                <a:solidFill>
                  <a:srgbClr val="7030A0"/>
                </a:solidFill>
              </a:rPr>
              <a:t> Major Item Wise District Expenditure : : Other Expenses  </a:t>
            </a:r>
            <a:r>
              <a:rPr lang="en-US" sz="1600" i="1" dirty="0" smtClean="0">
                <a:solidFill>
                  <a:srgbClr val="7030A0"/>
                </a:solidFill>
              </a:rPr>
              <a:t> </a:t>
            </a:r>
            <a:br>
              <a:rPr lang="en-US" sz="1600" i="1" dirty="0" smtClean="0">
                <a:solidFill>
                  <a:srgbClr val="7030A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6388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1800" i="1" dirty="0" smtClean="0"/>
              <a:t>	</a:t>
            </a:r>
            <a:r>
              <a:rPr lang="en-US" sz="2000" i="1" dirty="0" smtClean="0"/>
              <a:t>Our experience of the last </a:t>
            </a:r>
            <a:r>
              <a:rPr lang="en-US" sz="2000" i="1" dirty="0" err="1" smtClean="0"/>
              <a:t>Lok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Sabha</a:t>
            </a:r>
            <a:r>
              <a:rPr lang="en-US" sz="2000" i="1" dirty="0" smtClean="0"/>
              <a:t> Elections, 2014 has shown a trend where Other Expenses across the districts appear uniformly inflated barring exceptions of Uttar </a:t>
            </a:r>
            <a:r>
              <a:rPr lang="en-US" sz="2000" i="1" dirty="0" err="1" smtClean="0"/>
              <a:t>Dinajpur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Paschim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Medinipur</a:t>
            </a:r>
            <a:r>
              <a:rPr lang="en-US" sz="2000" i="1" dirty="0" smtClean="0"/>
              <a:t> and Kolkata South districts.</a:t>
            </a:r>
          </a:p>
          <a:p>
            <a:pPr algn="just">
              <a:lnSpc>
                <a:spcPct val="150000"/>
              </a:lnSpc>
              <a:buNone/>
            </a:pPr>
            <a:endParaRPr lang="en-US" sz="2000" i="1" dirty="0" smtClean="0"/>
          </a:p>
          <a:p>
            <a:pPr algn="just">
              <a:lnSpc>
                <a:spcPct val="150000"/>
              </a:lnSpc>
            </a:pPr>
            <a:endParaRPr lang="en-US" sz="2000" i="1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381000" y="2286000"/>
          <a:ext cx="86106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solidFill>
                  <a:srgbClr val="C00000"/>
                </a:solidFill>
              </a:rPr>
              <a:t>Expenditure Issues :  </a:t>
            </a:r>
            <a:br>
              <a:rPr lang="en-US" sz="2800" dirty="0" smtClean="0">
                <a:solidFill>
                  <a:srgbClr val="C00000"/>
                </a:solidFill>
              </a:rPr>
            </a:br>
            <a:r>
              <a:rPr lang="en-US" sz="2400" i="1" dirty="0" smtClean="0">
                <a:solidFill>
                  <a:srgbClr val="7030A0"/>
                </a:solidFill>
              </a:rPr>
              <a:t> Major Item Wise District Expenditure : : Transport Expenses </a:t>
            </a:r>
            <a:endParaRPr lang="en-US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228600" y="1447800"/>
          <a:ext cx="86106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915400" cy="7620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solidFill>
                  <a:srgbClr val="C00000"/>
                </a:solidFill>
              </a:rPr>
              <a:t>Expenditure Issues :  </a:t>
            </a:r>
            <a:br>
              <a:rPr lang="en-US" sz="2800" dirty="0" smtClean="0">
                <a:solidFill>
                  <a:srgbClr val="C00000"/>
                </a:solidFill>
              </a:rPr>
            </a:br>
            <a:r>
              <a:rPr lang="en-US" sz="2400" i="1" dirty="0" smtClean="0">
                <a:solidFill>
                  <a:srgbClr val="7030A0"/>
                </a:solidFill>
              </a:rPr>
              <a:t> Major Item Wise District Expenditure : : Honorarium and </a:t>
            </a:r>
            <a:r>
              <a:rPr lang="en-US" sz="2400" i="1" dirty="0" err="1" smtClean="0">
                <a:solidFill>
                  <a:srgbClr val="7030A0"/>
                </a:solidFill>
              </a:rPr>
              <a:t>Allowaces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381000" y="1385887"/>
          <a:ext cx="8610600" cy="5091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495</Words>
  <Application>Microsoft Office PowerPoint</Application>
  <PresentationFormat>On-screen Show (4:3)</PresentationFormat>
  <Paragraphs>286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Aparajita</vt:lpstr>
      <vt:lpstr>Arial</vt:lpstr>
      <vt:lpstr>Arial Narrow</vt:lpstr>
      <vt:lpstr>Calibri</vt:lpstr>
      <vt:lpstr>Times New Roman</vt:lpstr>
      <vt:lpstr>Office Theme</vt:lpstr>
      <vt:lpstr>Expenditure Issues </vt:lpstr>
      <vt:lpstr>Expenditure Issues </vt:lpstr>
      <vt:lpstr>Expenditure Issues </vt:lpstr>
      <vt:lpstr>Expenditure Issues </vt:lpstr>
      <vt:lpstr> Expenditure Issues :   District Wise Expenditure Patterns during last Lok Sabha Elections, 2014  </vt:lpstr>
      <vt:lpstr> Expenditure Issues :   District Wise Expenditure Patterns during last Lok Sabha Elections, 2014  </vt:lpstr>
      <vt:lpstr>Expenditure Issues :    Major Item Wise District Expenditure : : Other Expenses    </vt:lpstr>
      <vt:lpstr>Expenditure Issues :    Major Item Wise District Expenditure : : Transport Expenses </vt:lpstr>
      <vt:lpstr>Expenditure Issues :    Major Item Wise District Expenditure : : Honorarium and Allowaces</vt:lpstr>
      <vt:lpstr>     Expenditure Issues : Item Wise District Expenditure Compared </vt:lpstr>
      <vt:lpstr>     Expenditure Issues : District Expenditure Compared </vt:lpstr>
      <vt:lpstr>     Expenditure Issues : Other Expenses</vt:lpstr>
      <vt:lpstr>     Expenditure Issues 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Expenditure Issues</dc:title>
  <dc:creator>osd(IT)</dc:creator>
  <cp:lastModifiedBy>MSP</cp:lastModifiedBy>
  <cp:revision>4</cp:revision>
  <dcterms:created xsi:type="dcterms:W3CDTF">2006-08-16T00:00:00Z</dcterms:created>
  <dcterms:modified xsi:type="dcterms:W3CDTF">2018-12-03T08:12:38Z</dcterms:modified>
</cp:coreProperties>
</file>